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82" r:id="rId4"/>
    <p:sldId id="275" r:id="rId5"/>
    <p:sldId id="276" r:id="rId6"/>
    <p:sldId id="274" r:id="rId7"/>
    <p:sldId id="283" r:id="rId8"/>
    <p:sldId id="284"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7" r:id="rId24"/>
    <p:sldId id="279" r:id="rId25"/>
    <p:sldId id="280" r:id="rId26"/>
    <p:sldId id="273" r:id="rId27"/>
    <p:sldId id="272" r:id="rId28"/>
    <p:sldId id="281" r:id="rId29"/>
    <p:sldId id="285" r:id="rId30"/>
    <p:sldId id="286" r:id="rId31"/>
    <p:sldId id="287" r:id="rId32"/>
    <p:sldId id="288" r:id="rId33"/>
    <p:sldId id="290" r:id="rId34"/>
    <p:sldId id="289"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66" d="100"/>
          <a:sy n="66" d="100"/>
        </p:scale>
        <p:origin x="89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Gratte-ciel</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791229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t>5</a:t>
                      </a: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r>
                        <a:rPr lang="fr-FR" sz="4400" b="1" dirty="0" smtClean="0"/>
                        <a:t>5</a:t>
                      </a: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3068617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65718196"/>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accent2"/>
                          </a:solidFill>
                        </a:rPr>
                        <a:t>1</a:t>
                      </a:r>
                      <a:endParaRPr lang="fr-FR" sz="4400" b="1" dirty="0">
                        <a:solidFill>
                          <a:schemeClr val="accent2"/>
                        </a:solidFill>
                      </a:endParaRPr>
                    </a:p>
                  </a:txBody>
                  <a:tcPr anchor="ctr"/>
                </a:tc>
                <a:tc>
                  <a:txBody>
                    <a:bodyPr/>
                    <a:lstStyle/>
                    <a:p>
                      <a:pPr algn="ctr"/>
                      <a:r>
                        <a:rPr lang="fr-FR" sz="4400" b="1" dirty="0" smtClean="0">
                          <a:solidFill>
                            <a:schemeClr val="accent2"/>
                          </a:solidFill>
                        </a:rPr>
                        <a:t>2</a:t>
                      </a:r>
                      <a:endParaRPr lang="fr-FR" sz="4400" b="1" dirty="0">
                        <a:solidFill>
                          <a:schemeClr val="accent2"/>
                        </a:solidFill>
                      </a:endParaRPr>
                    </a:p>
                  </a:txBody>
                  <a:tcPr anchor="ctr"/>
                </a:tc>
                <a:tc>
                  <a:txBody>
                    <a:bodyPr/>
                    <a:lstStyle/>
                    <a:p>
                      <a:pPr algn="ctr"/>
                      <a:r>
                        <a:rPr lang="fr-FR" sz="4400" b="1" dirty="0" smtClean="0">
                          <a:solidFill>
                            <a:schemeClr val="accent2"/>
                          </a:solidFill>
                        </a:rPr>
                        <a:t>3</a:t>
                      </a:r>
                      <a:endParaRPr lang="fr-FR" sz="4400" b="1" dirty="0">
                        <a:solidFill>
                          <a:schemeClr val="accent2"/>
                        </a:solidFill>
                      </a:endParaRPr>
                    </a:p>
                  </a:txBody>
                  <a:tcPr anchor="ctr"/>
                </a:tc>
                <a:tc>
                  <a:txBody>
                    <a:bodyPr/>
                    <a:lstStyle/>
                    <a:p>
                      <a:pPr algn="ctr"/>
                      <a:r>
                        <a:rPr lang="fr-FR" sz="4400" b="1" dirty="0" smtClean="0">
                          <a:solidFill>
                            <a:schemeClr val="accent2"/>
                          </a:solidFill>
                        </a:rPr>
                        <a:t>4</a:t>
                      </a:r>
                      <a:endParaRPr lang="fr-FR" sz="4400" b="1" dirty="0">
                        <a:solidFill>
                          <a:schemeClr val="accent2"/>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t>5</a:t>
                      </a: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r>
                        <a:rPr lang="fr-FR" sz="4400" b="1" dirty="0" smtClean="0"/>
                        <a:t>5</a:t>
                      </a: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4292239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16605576"/>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t>5</a:t>
                      </a: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r>
                        <a:rPr lang="fr-FR" sz="4400" b="1" dirty="0" smtClean="0"/>
                        <a:t>5</a:t>
                      </a: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3013955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55421919"/>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t>5</a:t>
                      </a: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accent2"/>
                          </a:solidFill>
                        </a:rPr>
                        <a:t>4</a:t>
                      </a:r>
                      <a:endParaRPr lang="fr-FR" sz="4400" b="1" dirty="0">
                        <a:solidFill>
                          <a:schemeClr val="accent2"/>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accent2"/>
                          </a:solidFill>
                        </a:rPr>
                        <a:t>3</a:t>
                      </a:r>
                      <a:endParaRPr lang="fr-FR" sz="4400" b="1" dirty="0">
                        <a:solidFill>
                          <a:schemeClr val="accent2"/>
                        </a:solidFill>
                      </a:endParaRPr>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r>
                        <a:rPr lang="fr-FR" sz="1600" b="1" dirty="0" smtClean="0">
                          <a:solidFill>
                            <a:schemeClr val="accent2"/>
                          </a:solidFill>
                        </a:rPr>
                        <a:t>1 ou 2</a:t>
                      </a:r>
                      <a:endParaRPr lang="fr-FR" sz="1600" b="1" dirty="0">
                        <a:solidFill>
                          <a:schemeClr val="accent2"/>
                        </a:solidFill>
                      </a:endParaRPr>
                    </a:p>
                  </a:txBody>
                  <a:tcPr anchor="ctr"/>
                </a:tc>
                <a:tc>
                  <a:txBody>
                    <a:bodyPr/>
                    <a:lstStyle/>
                    <a:p>
                      <a:pPr algn="ctr"/>
                      <a:r>
                        <a:rPr lang="fr-FR" sz="4400" b="1" dirty="0" smtClean="0">
                          <a:solidFill>
                            <a:schemeClr val="accent2"/>
                          </a:solidFill>
                        </a:rPr>
                        <a:t>3</a:t>
                      </a:r>
                      <a:endParaRPr lang="fr-FR" sz="4400" b="1" dirty="0">
                        <a:solidFill>
                          <a:schemeClr val="accent2"/>
                        </a:solidFill>
                      </a:endParaRPr>
                    </a:p>
                  </a:txBody>
                  <a:tcPr anchor="ctr"/>
                </a:tc>
                <a:tc>
                  <a:txBody>
                    <a:bodyPr/>
                    <a:lstStyle/>
                    <a:p>
                      <a:pPr algn="ctr"/>
                      <a:r>
                        <a:rPr lang="fr-FR" sz="4400" b="1" dirty="0" smtClean="0">
                          <a:solidFill>
                            <a:schemeClr val="accent2"/>
                          </a:solidFill>
                        </a:rPr>
                        <a:t>4</a:t>
                      </a:r>
                      <a:endParaRPr lang="fr-FR" sz="4400" b="1" dirty="0">
                        <a:solidFill>
                          <a:schemeClr val="accent2"/>
                        </a:solidFill>
                      </a:endParaRPr>
                    </a:p>
                  </a:txBody>
                  <a:tcPr anchor="ctr"/>
                </a:tc>
                <a:tc>
                  <a:txBody>
                    <a:bodyPr/>
                    <a:lstStyle/>
                    <a:p>
                      <a:pPr algn="ctr"/>
                      <a:r>
                        <a:rPr lang="fr-FR" sz="4400" b="1" dirty="0" smtClean="0"/>
                        <a:t>5</a:t>
                      </a:r>
                      <a:endParaRPr lang="fr-FR" sz="44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dirty="0" smtClean="0">
                          <a:solidFill>
                            <a:schemeClr val="accent2"/>
                          </a:solidFill>
                        </a:rPr>
                        <a:t>1 ou 2</a:t>
                      </a: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751989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609786340"/>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t>5</a:t>
                      </a: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accent2"/>
                          </a:solidFill>
                        </a:rPr>
                        <a:t>4</a:t>
                      </a:r>
                      <a:endParaRPr lang="fr-FR" sz="4400" b="1" dirty="0">
                        <a:solidFill>
                          <a:schemeClr val="accent2"/>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accent2"/>
                          </a:solidFill>
                        </a:rPr>
                        <a:t>3</a:t>
                      </a:r>
                      <a:endParaRPr lang="fr-FR" sz="4400" b="1" dirty="0">
                        <a:solidFill>
                          <a:schemeClr val="accent2"/>
                        </a:solidFill>
                      </a:endParaRPr>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accent2"/>
                          </a:solidFill>
                        </a:rPr>
                        <a:t>2</a:t>
                      </a:r>
                      <a:endParaRPr lang="fr-FR" sz="4400" b="1" dirty="0">
                        <a:solidFill>
                          <a:schemeClr val="accent2"/>
                        </a:solidFill>
                      </a:endParaRPr>
                    </a:p>
                  </a:txBody>
                  <a:tcPr anchor="ctr"/>
                </a:tc>
                <a:tc>
                  <a:txBody>
                    <a:bodyPr/>
                    <a:lstStyle/>
                    <a:p>
                      <a:pPr algn="ctr"/>
                      <a:r>
                        <a:rPr lang="fr-FR" sz="4400" b="1" dirty="0" smtClean="0">
                          <a:solidFill>
                            <a:schemeClr val="accent2"/>
                          </a:solidFill>
                        </a:rPr>
                        <a:t>3</a:t>
                      </a:r>
                      <a:endParaRPr lang="fr-FR" sz="4400" b="1" dirty="0">
                        <a:solidFill>
                          <a:schemeClr val="accent2"/>
                        </a:solidFill>
                      </a:endParaRPr>
                    </a:p>
                  </a:txBody>
                  <a:tcPr anchor="ctr"/>
                </a:tc>
                <a:tc>
                  <a:txBody>
                    <a:bodyPr/>
                    <a:lstStyle/>
                    <a:p>
                      <a:pPr algn="ctr"/>
                      <a:r>
                        <a:rPr lang="fr-FR" sz="4400" b="1" dirty="0" smtClean="0">
                          <a:solidFill>
                            <a:schemeClr val="accent2"/>
                          </a:solidFill>
                        </a:rPr>
                        <a:t>4</a:t>
                      </a:r>
                      <a:endParaRPr lang="fr-FR" sz="4400" b="1" dirty="0">
                        <a:solidFill>
                          <a:schemeClr val="accent2"/>
                        </a:solidFill>
                      </a:endParaRPr>
                    </a:p>
                  </a:txBody>
                  <a:tcPr anchor="ctr"/>
                </a:tc>
                <a:tc>
                  <a:txBody>
                    <a:bodyPr/>
                    <a:lstStyle/>
                    <a:p>
                      <a:pPr algn="ctr"/>
                      <a:r>
                        <a:rPr lang="fr-FR" sz="4400" b="1" dirty="0" smtClean="0"/>
                        <a:t>5</a:t>
                      </a:r>
                      <a:endParaRPr lang="fr-FR" sz="44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accent2"/>
                          </a:solidFill>
                        </a:rPr>
                        <a:t>1</a:t>
                      </a: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3024944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354242649"/>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1</a:t>
                      </a: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1235020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742306716"/>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dirty="0"/>
                    </a:p>
                  </a:txBody>
                  <a:tcPr anchor="ctr"/>
                </a:tc>
                <a:tc>
                  <a:txBody>
                    <a:bodyPr/>
                    <a:lstStyle/>
                    <a:p>
                      <a:pPr algn="ctr"/>
                      <a:r>
                        <a:rPr lang="fr-FR" sz="4400" b="1" dirty="0" smtClean="0">
                          <a:solidFill>
                            <a:schemeClr val="accent2"/>
                          </a:solidFill>
                        </a:rPr>
                        <a:t>4</a:t>
                      </a:r>
                      <a:endParaRPr lang="fr-FR" sz="4400" b="1" dirty="0">
                        <a:solidFill>
                          <a:schemeClr val="accent2"/>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1</a:t>
                      </a: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3864426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300741674"/>
              </p:ext>
            </p:extLst>
          </p:nvPr>
        </p:nvGraphicFramePr>
        <p:xfrm>
          <a:off x="2032000" y="719663"/>
          <a:ext cx="5656686" cy="564757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chemeClr val="accent2"/>
                          </a:solidFill>
                        </a:rPr>
                        <a:t>2</a:t>
                      </a:r>
                      <a:r>
                        <a:rPr lang="fr-FR" sz="1800" b="1" baseline="0" dirty="0" smtClean="0">
                          <a:solidFill>
                            <a:schemeClr val="accent2"/>
                          </a:solidFill>
                        </a:rPr>
                        <a:t> ou 1 ou 3</a:t>
                      </a:r>
                      <a:endParaRPr lang="fr-FR" sz="18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chemeClr val="accent2"/>
                          </a:solidFill>
                        </a:rPr>
                        <a:t>2</a:t>
                      </a:r>
                      <a:r>
                        <a:rPr lang="fr-FR" sz="1800" b="1" baseline="0" dirty="0" smtClean="0">
                          <a:solidFill>
                            <a:schemeClr val="accent2"/>
                          </a:solidFill>
                        </a:rPr>
                        <a:t> ou 3</a:t>
                      </a:r>
                      <a:endParaRPr lang="fr-FR" sz="1800" b="1" dirty="0" smtClean="0">
                        <a:solidFill>
                          <a:schemeClr val="accent2"/>
                        </a:solidFill>
                      </a:endParaRPr>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1800" b="1" dirty="0" smtClean="0">
                          <a:solidFill>
                            <a:schemeClr val="accent2"/>
                          </a:solidFill>
                        </a:rPr>
                        <a:t>2</a:t>
                      </a:r>
                      <a:r>
                        <a:rPr lang="fr-FR" sz="1800" b="1" baseline="0" dirty="0" smtClean="0">
                          <a:solidFill>
                            <a:schemeClr val="accent2"/>
                          </a:solidFill>
                        </a:rPr>
                        <a:t> ou 1 ou 3</a:t>
                      </a:r>
                      <a:endParaRPr lang="fr-FR" sz="1800" b="1" dirty="0">
                        <a:solidFill>
                          <a:schemeClr val="accent2"/>
                        </a:solidFill>
                      </a:endParaRPr>
                    </a:p>
                  </a:txBody>
                  <a:tcPr anchor="ctr"/>
                </a:tc>
                <a:tc>
                  <a:txBody>
                    <a:bodyPr/>
                    <a:lstStyle/>
                    <a:p>
                      <a:pPr algn="ctr"/>
                      <a:r>
                        <a:rPr lang="fr-FR" sz="1800" b="1" dirty="0" smtClean="0">
                          <a:solidFill>
                            <a:schemeClr val="accent2"/>
                          </a:solidFill>
                        </a:rPr>
                        <a:t>2</a:t>
                      </a:r>
                      <a:r>
                        <a:rPr lang="fr-FR" sz="1800" b="1" baseline="0" dirty="0" smtClean="0">
                          <a:solidFill>
                            <a:schemeClr val="accent2"/>
                          </a:solidFill>
                        </a:rPr>
                        <a:t> ou 3</a:t>
                      </a:r>
                      <a:endParaRPr lang="fr-FR" sz="1800" b="1" dirty="0">
                        <a:solidFill>
                          <a:schemeClr val="accent2"/>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1800" b="1" dirty="0" smtClean="0">
                          <a:solidFill>
                            <a:schemeClr val="accent2"/>
                          </a:solidFill>
                        </a:rPr>
                        <a:t>2 ou 1</a:t>
                      </a:r>
                      <a:endParaRPr lang="fr-FR" sz="1800" b="1" dirty="0">
                        <a:solidFill>
                          <a:schemeClr val="accent2"/>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1</a:t>
                      </a: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3001487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31120621"/>
              </p:ext>
            </p:extLst>
          </p:nvPr>
        </p:nvGraphicFramePr>
        <p:xfrm>
          <a:off x="2032000" y="719663"/>
          <a:ext cx="5656686" cy="564757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rgbClr val="0070C0"/>
                          </a:solidFill>
                        </a:rPr>
                        <a:t>4</a:t>
                      </a:r>
                      <a:r>
                        <a:rPr lang="fr-FR" sz="1800" b="1" baseline="0" dirty="0" smtClean="0">
                          <a:solidFill>
                            <a:schemeClr val="accent2"/>
                          </a:solidFill>
                        </a:rPr>
                        <a:t> ou 1 ou</a:t>
                      </a:r>
                      <a:endParaRPr lang="fr-FR" sz="18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chemeClr val="accent2"/>
                          </a:solidFill>
                        </a:rPr>
                        <a:t>2</a:t>
                      </a:r>
                      <a:r>
                        <a:rPr lang="fr-FR" sz="1800" b="1" baseline="0" dirty="0" smtClean="0">
                          <a:solidFill>
                            <a:schemeClr val="accent2"/>
                          </a:solidFill>
                        </a:rPr>
                        <a:t> ou </a:t>
                      </a:r>
                      <a:r>
                        <a:rPr lang="fr-FR" sz="1800" b="1" baseline="0" dirty="0" smtClean="0">
                          <a:solidFill>
                            <a:srgbClr val="0070C0"/>
                          </a:solidFill>
                        </a:rPr>
                        <a:t>1</a:t>
                      </a:r>
                      <a:r>
                        <a:rPr lang="fr-FR" sz="1800" b="1" baseline="0" dirty="0" smtClean="0">
                          <a:solidFill>
                            <a:schemeClr val="accent2"/>
                          </a:solidFill>
                        </a:rPr>
                        <a:t> ou</a:t>
                      </a:r>
                      <a:endParaRPr lang="fr-FR" sz="18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chemeClr val="accent2"/>
                          </a:solidFill>
                        </a:rPr>
                        <a:t>2</a:t>
                      </a:r>
                      <a:r>
                        <a:rPr lang="fr-FR" sz="1800" b="1" baseline="0" dirty="0" smtClean="0">
                          <a:solidFill>
                            <a:schemeClr val="accent2"/>
                          </a:solidFill>
                        </a:rPr>
                        <a:t> ou 1 ou </a:t>
                      </a:r>
                      <a:r>
                        <a:rPr lang="fr-FR" sz="1800" b="1" baseline="0" dirty="0" smtClean="0">
                          <a:solidFill>
                            <a:srgbClr val="0070C0"/>
                          </a:solidFill>
                        </a:rPr>
                        <a:t>3</a:t>
                      </a:r>
                      <a:endParaRPr lang="fr-FR" sz="1800" b="1" dirty="0" smtClean="0">
                        <a:solidFill>
                          <a:srgbClr val="0070C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rgbClr val="0070C0"/>
                          </a:solidFill>
                        </a:rPr>
                        <a:t>2</a:t>
                      </a:r>
                      <a:r>
                        <a:rPr lang="fr-FR" sz="1800" b="1" baseline="0" dirty="0" smtClean="0">
                          <a:solidFill>
                            <a:schemeClr val="accent2"/>
                          </a:solidFill>
                        </a:rPr>
                        <a:t> ou 3</a:t>
                      </a:r>
                      <a:endParaRPr lang="fr-FR" sz="1800" b="1" dirty="0" smtClean="0">
                        <a:solidFill>
                          <a:schemeClr val="accent2"/>
                        </a:solidFill>
                      </a:endParaRPr>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baseline="0" dirty="0" smtClean="0">
                          <a:solidFill>
                            <a:srgbClr val="0070C0"/>
                          </a:solidFill>
                        </a:rPr>
                        <a:t>1 </a:t>
                      </a:r>
                      <a:r>
                        <a:rPr lang="fr-FR" sz="1800" b="1" baseline="0" dirty="0" smtClean="0">
                          <a:solidFill>
                            <a:schemeClr val="accent2"/>
                          </a:solidFill>
                        </a:rPr>
                        <a:t>ou 5</a:t>
                      </a:r>
                      <a:endParaRPr lang="fr-FR" sz="18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chemeClr val="accent2"/>
                          </a:solidFill>
                        </a:rPr>
                        <a:t>2</a:t>
                      </a:r>
                      <a:r>
                        <a:rPr lang="fr-FR" sz="1800" b="1" baseline="0" dirty="0" smtClean="0">
                          <a:solidFill>
                            <a:schemeClr val="accent2"/>
                          </a:solidFill>
                        </a:rPr>
                        <a:t> ou 1 ou </a:t>
                      </a:r>
                      <a:r>
                        <a:rPr lang="fr-FR" sz="1800" b="1" baseline="0" dirty="0" smtClean="0">
                          <a:solidFill>
                            <a:srgbClr val="0070C0"/>
                          </a:solidFill>
                        </a:rPr>
                        <a:t>5</a:t>
                      </a:r>
                      <a:endParaRPr lang="fr-FR" sz="1800" b="1" dirty="0" smtClean="0">
                        <a:solidFill>
                          <a:srgbClr val="0070C0"/>
                        </a:solidFill>
                      </a:endParaRPr>
                    </a:p>
                  </a:txBody>
                  <a:tcPr anchor="ctr"/>
                </a:tc>
                <a:tc>
                  <a:txBody>
                    <a:bodyPr/>
                    <a:lstStyle/>
                    <a:p>
                      <a:pPr algn="ctr"/>
                      <a:r>
                        <a:rPr lang="fr-FR" sz="1800" b="1" dirty="0" smtClean="0">
                          <a:solidFill>
                            <a:srgbClr val="0070C0"/>
                          </a:solidFill>
                        </a:rPr>
                        <a:t>2</a:t>
                      </a:r>
                      <a:r>
                        <a:rPr lang="fr-FR" sz="1800" b="1" baseline="0" dirty="0" smtClean="0">
                          <a:solidFill>
                            <a:schemeClr val="accent2"/>
                          </a:solidFill>
                        </a:rPr>
                        <a:t> ou 1 ou 3 </a:t>
                      </a:r>
                      <a:endParaRPr lang="fr-FR" sz="1800" b="1" dirty="0">
                        <a:solidFill>
                          <a:schemeClr val="accent2"/>
                        </a:solidFill>
                      </a:endParaRPr>
                    </a:p>
                  </a:txBody>
                  <a:tcPr anchor="ctr"/>
                </a:tc>
                <a:tc>
                  <a:txBody>
                    <a:bodyPr/>
                    <a:lstStyle/>
                    <a:p>
                      <a:pPr algn="ctr"/>
                      <a:r>
                        <a:rPr lang="fr-FR" sz="1800" b="1" dirty="0" smtClean="0">
                          <a:solidFill>
                            <a:schemeClr val="accent2"/>
                          </a:solidFill>
                        </a:rPr>
                        <a:t>2</a:t>
                      </a:r>
                      <a:r>
                        <a:rPr lang="fr-FR" sz="1800" b="1" baseline="0" dirty="0" smtClean="0">
                          <a:solidFill>
                            <a:schemeClr val="accent2"/>
                          </a:solidFill>
                        </a:rPr>
                        <a:t> ou </a:t>
                      </a:r>
                      <a:r>
                        <a:rPr lang="fr-FR" sz="1800" b="1" baseline="0" dirty="0" smtClean="0">
                          <a:solidFill>
                            <a:srgbClr val="0070C0"/>
                          </a:solidFill>
                        </a:rPr>
                        <a:t>3</a:t>
                      </a:r>
                      <a:endParaRPr lang="fr-FR" sz="1800" b="1" dirty="0">
                        <a:solidFill>
                          <a:srgbClr val="0070C0"/>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rgbClr val="0070C0"/>
                          </a:solidFill>
                        </a:rPr>
                        <a:t>5 </a:t>
                      </a:r>
                      <a:r>
                        <a:rPr lang="fr-FR" sz="1800" b="1" dirty="0" smtClean="0">
                          <a:solidFill>
                            <a:schemeClr val="accent2"/>
                          </a:solidFill>
                        </a:rPr>
                        <a:t>ou 1</a:t>
                      </a:r>
                    </a:p>
                  </a:txBody>
                  <a:tcPr anchor="ctr"/>
                </a:tc>
                <a:tc>
                  <a:txBody>
                    <a:bodyPr/>
                    <a:lstStyle/>
                    <a:p>
                      <a:pPr algn="ctr"/>
                      <a:r>
                        <a:rPr lang="fr-FR" sz="1800" b="1" dirty="0" smtClean="0">
                          <a:solidFill>
                            <a:schemeClr val="accent2"/>
                          </a:solidFill>
                        </a:rPr>
                        <a:t>5 ou </a:t>
                      </a:r>
                      <a:r>
                        <a:rPr lang="fr-FR" sz="1800" b="1" dirty="0" smtClean="0">
                          <a:solidFill>
                            <a:srgbClr val="0070C0"/>
                          </a:solidFill>
                        </a:rPr>
                        <a:t>2</a:t>
                      </a:r>
                      <a:endParaRPr lang="fr-FR" sz="1800" b="1" dirty="0">
                        <a:solidFill>
                          <a:srgbClr val="0070C0"/>
                        </a:solidFill>
                      </a:endParaRPr>
                    </a:p>
                  </a:txBody>
                  <a:tcPr anchor="ctr"/>
                </a:tc>
                <a:tc>
                  <a:txBody>
                    <a:bodyPr/>
                    <a:lstStyle/>
                    <a:p>
                      <a:pPr algn="ctr"/>
                      <a:r>
                        <a:rPr lang="fr-FR" sz="1800" b="1" dirty="0" smtClean="0">
                          <a:solidFill>
                            <a:schemeClr val="accent2"/>
                          </a:solidFill>
                        </a:rPr>
                        <a:t>2 ou </a:t>
                      </a:r>
                      <a:r>
                        <a:rPr lang="fr-FR" sz="1800" b="1" dirty="0" smtClean="0">
                          <a:solidFill>
                            <a:srgbClr val="0070C0"/>
                          </a:solidFill>
                        </a:rPr>
                        <a:t>1</a:t>
                      </a:r>
                      <a:endParaRPr lang="fr-FR" sz="1800" b="1" dirty="0">
                        <a:solidFill>
                          <a:srgbClr val="0070C0"/>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1</a:t>
                      </a: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2112385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50616830"/>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rgbClr val="0070C0"/>
                          </a:solidFill>
                        </a:rPr>
                        <a:t>4</a:t>
                      </a:r>
                      <a:endParaRPr lang="fr-FR" sz="18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baseline="0" dirty="0" smtClean="0">
                          <a:solidFill>
                            <a:srgbClr val="0070C0"/>
                          </a:solidFill>
                        </a:rPr>
                        <a:t>1</a:t>
                      </a:r>
                      <a:endParaRPr lang="fr-FR" sz="18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baseline="0" dirty="0" smtClean="0">
                          <a:solidFill>
                            <a:srgbClr val="0070C0"/>
                          </a:solidFill>
                        </a:rPr>
                        <a:t>3</a:t>
                      </a:r>
                      <a:endParaRPr lang="fr-FR" sz="1800" b="1" dirty="0" smtClean="0">
                        <a:solidFill>
                          <a:srgbClr val="0070C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rgbClr val="0070C0"/>
                          </a:solidFill>
                        </a:rPr>
                        <a:t>2</a:t>
                      </a:r>
                      <a:endParaRPr lang="fr-FR" sz="1800" b="1" dirty="0" smtClean="0">
                        <a:solidFill>
                          <a:schemeClr val="accent2"/>
                        </a:solidFill>
                      </a:endParaRPr>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baseline="0" dirty="0" smtClean="0">
                          <a:solidFill>
                            <a:srgbClr val="0070C0"/>
                          </a:solidFill>
                        </a:rPr>
                        <a:t>1</a:t>
                      </a:r>
                      <a:endParaRPr lang="fr-FR" sz="18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baseline="0" dirty="0" smtClean="0">
                          <a:solidFill>
                            <a:srgbClr val="0070C0"/>
                          </a:solidFill>
                        </a:rPr>
                        <a:t>5</a:t>
                      </a:r>
                      <a:endParaRPr lang="fr-FR" sz="1800" b="1" dirty="0" smtClean="0">
                        <a:solidFill>
                          <a:srgbClr val="0070C0"/>
                        </a:solidFill>
                      </a:endParaRPr>
                    </a:p>
                  </a:txBody>
                  <a:tcPr anchor="ctr"/>
                </a:tc>
                <a:tc>
                  <a:txBody>
                    <a:bodyPr/>
                    <a:lstStyle/>
                    <a:p>
                      <a:pPr algn="ctr"/>
                      <a:r>
                        <a:rPr lang="fr-FR" sz="1800" b="1" dirty="0" smtClean="0">
                          <a:solidFill>
                            <a:srgbClr val="0070C0"/>
                          </a:solidFill>
                        </a:rPr>
                        <a:t>2</a:t>
                      </a:r>
                      <a:endParaRPr lang="fr-FR" sz="1800" b="1" dirty="0">
                        <a:solidFill>
                          <a:schemeClr val="accent2"/>
                        </a:solidFill>
                      </a:endParaRPr>
                    </a:p>
                  </a:txBody>
                  <a:tcPr anchor="ctr"/>
                </a:tc>
                <a:tc>
                  <a:txBody>
                    <a:bodyPr/>
                    <a:lstStyle/>
                    <a:p>
                      <a:pPr algn="ctr"/>
                      <a:r>
                        <a:rPr lang="fr-FR" sz="1800" b="1" baseline="0" dirty="0" smtClean="0">
                          <a:solidFill>
                            <a:srgbClr val="0070C0"/>
                          </a:solidFill>
                        </a:rPr>
                        <a:t>3</a:t>
                      </a:r>
                      <a:endParaRPr lang="fr-FR" sz="1800" b="1" dirty="0">
                        <a:solidFill>
                          <a:srgbClr val="0070C0"/>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smtClean="0">
                          <a:solidFill>
                            <a:srgbClr val="0070C0"/>
                          </a:solidFill>
                        </a:rPr>
                        <a:t>5</a:t>
                      </a:r>
                      <a:endParaRPr lang="fr-FR" sz="1800" b="1" dirty="0" smtClean="0">
                        <a:solidFill>
                          <a:schemeClr val="accent2"/>
                        </a:solidFill>
                      </a:endParaRPr>
                    </a:p>
                  </a:txBody>
                  <a:tcPr anchor="ctr"/>
                </a:tc>
                <a:tc>
                  <a:txBody>
                    <a:bodyPr/>
                    <a:lstStyle/>
                    <a:p>
                      <a:pPr algn="ctr"/>
                      <a:r>
                        <a:rPr lang="fr-FR" sz="1800" b="1" dirty="0" smtClean="0">
                          <a:solidFill>
                            <a:srgbClr val="0070C0"/>
                          </a:solidFill>
                        </a:rPr>
                        <a:t>2</a:t>
                      </a:r>
                      <a:endParaRPr lang="fr-FR" sz="1800" b="1" dirty="0">
                        <a:solidFill>
                          <a:srgbClr val="0070C0"/>
                        </a:solidFill>
                      </a:endParaRPr>
                    </a:p>
                  </a:txBody>
                  <a:tcPr anchor="ctr"/>
                </a:tc>
                <a:tc>
                  <a:txBody>
                    <a:bodyPr/>
                    <a:lstStyle/>
                    <a:p>
                      <a:pPr algn="ctr"/>
                      <a:r>
                        <a:rPr lang="fr-FR" sz="1800" b="1" dirty="0" smtClean="0">
                          <a:solidFill>
                            <a:srgbClr val="0070C0"/>
                          </a:solidFill>
                        </a:rPr>
                        <a:t>1</a:t>
                      </a:r>
                      <a:endParaRPr lang="fr-FR" sz="1800" b="1" dirty="0">
                        <a:solidFill>
                          <a:srgbClr val="0070C0"/>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1</a:t>
                      </a: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375646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4634" y="552052"/>
            <a:ext cx="8596668" cy="1320800"/>
          </a:xfrm>
        </p:spPr>
        <p:txBody>
          <a:bodyPr/>
          <a:lstStyle/>
          <a:p>
            <a:r>
              <a:rPr lang="fr-FR" dirty="0" smtClean="0"/>
              <a:t>1. </a:t>
            </a:r>
            <a:r>
              <a:rPr lang="fr-FR" dirty="0" smtClean="0"/>
              <a:t>Les gratte-ciel: </a:t>
            </a:r>
            <a:r>
              <a:rPr lang="fr-FR" dirty="0" smtClean="0"/>
              <a:t>Plan et objectifs</a:t>
            </a:r>
            <a:endParaRPr lang="fr-FR" dirty="0"/>
          </a:p>
        </p:txBody>
      </p:sp>
      <p:sp>
        <p:nvSpPr>
          <p:cNvPr id="3" name="Espace réservé du texte 2"/>
          <p:cNvSpPr>
            <a:spLocks noGrp="1"/>
          </p:cNvSpPr>
          <p:nvPr>
            <p:ph type="body" idx="1"/>
          </p:nvPr>
        </p:nvSpPr>
        <p:spPr/>
        <p:txBody>
          <a:bodyPr/>
          <a:lstStyle/>
          <a:p>
            <a:r>
              <a:rPr lang="fr-FR" dirty="0" smtClean="0"/>
              <a:t>Vivre une situation et l’analyser</a:t>
            </a:r>
            <a:endParaRPr lang="fr-FR" dirty="0"/>
          </a:p>
        </p:txBody>
      </p:sp>
      <p:sp>
        <p:nvSpPr>
          <p:cNvPr id="4" name="Espace réservé du contenu 3"/>
          <p:cNvSpPr>
            <a:spLocks noGrp="1"/>
          </p:cNvSpPr>
          <p:nvPr>
            <p:ph sz="half" idx="2"/>
          </p:nvPr>
        </p:nvSpPr>
        <p:spPr/>
        <p:txBody>
          <a:bodyPr>
            <a:normAutofit lnSpcReduction="10000"/>
          </a:bodyPr>
          <a:lstStyle/>
          <a:p>
            <a:r>
              <a:rPr lang="fr-FR" dirty="0" smtClean="0"/>
              <a:t>Contexte</a:t>
            </a:r>
          </a:p>
          <a:p>
            <a:r>
              <a:rPr lang="fr-FR" dirty="0" smtClean="0"/>
              <a:t>But </a:t>
            </a:r>
            <a:r>
              <a:rPr lang="fr-FR" dirty="0" smtClean="0"/>
              <a:t>du jeu et règles. 1</a:t>
            </a:r>
            <a:r>
              <a:rPr lang="fr-FR" baseline="30000" dirty="0" smtClean="0"/>
              <a:t>ère</a:t>
            </a:r>
            <a:r>
              <a:rPr lang="fr-FR" dirty="0" smtClean="0"/>
              <a:t> mise en situation: Familiarisation avec le jeu.</a:t>
            </a:r>
          </a:p>
          <a:p>
            <a:r>
              <a:rPr lang="fr-FR" dirty="0" smtClean="0"/>
              <a:t>2</a:t>
            </a:r>
            <a:r>
              <a:rPr lang="fr-FR" baseline="30000" dirty="0" smtClean="0"/>
              <a:t>ème</a:t>
            </a:r>
            <a:r>
              <a:rPr lang="fr-FR" dirty="0" smtClean="0"/>
              <a:t> mise en situation: recherche grille </a:t>
            </a:r>
            <a:r>
              <a:rPr lang="fr-FR" dirty="0" smtClean="0"/>
              <a:t>4x4 et 5x5</a:t>
            </a:r>
            <a:r>
              <a:rPr lang="fr-FR" dirty="0" smtClean="0"/>
              <a:t>.</a:t>
            </a:r>
          </a:p>
          <a:p>
            <a:r>
              <a:rPr lang="fr-FR" dirty="0" smtClean="0"/>
              <a:t>Mise en commun, structuration.</a:t>
            </a:r>
          </a:p>
          <a:p>
            <a:r>
              <a:rPr lang="fr-FR" dirty="0" smtClean="0"/>
              <a:t>Lien avec la pratique professionnelle.</a:t>
            </a:r>
          </a:p>
          <a:p>
            <a:r>
              <a:rPr lang="fr-FR" dirty="0" smtClean="0"/>
              <a:t>Eléments de différenciation.</a:t>
            </a:r>
          </a:p>
        </p:txBody>
      </p:sp>
      <p:sp>
        <p:nvSpPr>
          <p:cNvPr id="5" name="Espace réservé du texte 4"/>
          <p:cNvSpPr>
            <a:spLocks noGrp="1"/>
          </p:cNvSpPr>
          <p:nvPr>
            <p:ph type="body" sz="quarter" idx="3"/>
          </p:nvPr>
        </p:nvSpPr>
        <p:spPr/>
        <p:txBody>
          <a:bodyPr/>
          <a:lstStyle/>
          <a:p>
            <a:r>
              <a:rPr lang="fr-FR" dirty="0" smtClean="0"/>
              <a:t>Objectifs</a:t>
            </a:r>
            <a:endParaRPr lang="fr-FR" dirty="0"/>
          </a:p>
        </p:txBody>
      </p:sp>
      <p:sp>
        <p:nvSpPr>
          <p:cNvPr id="6" name="Espace réservé du contenu 5"/>
          <p:cNvSpPr>
            <a:spLocks noGrp="1"/>
          </p:cNvSpPr>
          <p:nvPr>
            <p:ph sz="quarter" idx="4"/>
          </p:nvPr>
        </p:nvSpPr>
        <p:spPr/>
        <p:txBody>
          <a:bodyPr>
            <a:normAutofit fontScale="92500" lnSpcReduction="20000"/>
          </a:bodyPr>
          <a:lstStyle/>
          <a:p>
            <a:r>
              <a:rPr lang="fr-FR" dirty="0" smtClean="0"/>
              <a:t>Connaître le jeu.</a:t>
            </a:r>
          </a:p>
          <a:p>
            <a:r>
              <a:rPr lang="fr-FR" dirty="0" smtClean="0"/>
              <a:t>Connaître les stratégies de jeu pour une résolution efficace.</a:t>
            </a:r>
          </a:p>
          <a:p>
            <a:r>
              <a:rPr lang="fr-FR" dirty="0" smtClean="0"/>
              <a:t>Evoquer les objectifs d’apprentissage.</a:t>
            </a:r>
          </a:p>
          <a:p>
            <a:r>
              <a:rPr lang="fr-FR" dirty="0" smtClean="0"/>
              <a:t>Anticiper sur les difficultés et envisager des pistes de différenciation avec leurs avantages et leurs limites</a:t>
            </a:r>
            <a:r>
              <a:rPr lang="fr-FR" dirty="0" smtClean="0"/>
              <a:t>.</a:t>
            </a:r>
          </a:p>
          <a:p>
            <a:r>
              <a:rPr lang="fr-FR" dirty="0" smtClean="0"/>
              <a:t>Faire le lien avec les atouts dans la démarche exposée par T </a:t>
            </a:r>
            <a:r>
              <a:rPr lang="fr-FR" dirty="0" err="1" smtClean="0"/>
              <a:t>Dias+les</a:t>
            </a:r>
            <a:r>
              <a:rPr lang="fr-FR" dirty="0" smtClean="0"/>
              <a:t> programmes</a:t>
            </a:r>
            <a:endParaRPr lang="fr-FR" dirty="0" smtClean="0"/>
          </a:p>
          <a:p>
            <a:endParaRPr lang="fr-FR" dirty="0" smtClean="0"/>
          </a:p>
        </p:txBody>
      </p:sp>
      <p:pic>
        <p:nvPicPr>
          <p:cNvPr id="7" name="Picture 4" descr="Résultat de recherche d'images pour &quot;les gratte ciel cycle 2 je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027">
            <a:off x="580134" y="585627"/>
            <a:ext cx="1361739" cy="1021305"/>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63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14867723"/>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t>5</a:t>
                      </a:r>
                      <a:endParaRPr lang="fr-FR" sz="4400" b="1" dirty="0"/>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rgbClr val="0070C0"/>
                          </a:solidFill>
                        </a:rPr>
                        <a:t>4</a:t>
                      </a:r>
                      <a:endParaRPr lang="fr-FR" sz="44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baseline="0" dirty="0" smtClean="0">
                          <a:solidFill>
                            <a:srgbClr val="0070C0"/>
                          </a:solidFill>
                        </a:rPr>
                        <a:t>1</a:t>
                      </a:r>
                      <a:endParaRPr lang="fr-FR" sz="44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baseline="0" dirty="0" smtClean="0">
                          <a:solidFill>
                            <a:srgbClr val="0070C0"/>
                          </a:solidFill>
                        </a:rPr>
                        <a:t>3</a:t>
                      </a:r>
                      <a:endParaRPr lang="fr-FR" sz="4400" b="1" dirty="0" smtClean="0">
                        <a:solidFill>
                          <a:srgbClr val="0070C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rgbClr val="0070C0"/>
                          </a:solidFill>
                        </a:rPr>
                        <a:t>2</a:t>
                      </a:r>
                      <a:endParaRPr lang="fr-FR" sz="4400" b="1" dirty="0" smtClean="0">
                        <a:solidFill>
                          <a:schemeClr val="accent2"/>
                        </a:solidFill>
                      </a:endParaRPr>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baseline="0" dirty="0" smtClean="0">
                          <a:solidFill>
                            <a:srgbClr val="0070C0"/>
                          </a:solidFill>
                        </a:rPr>
                        <a:t>1</a:t>
                      </a:r>
                      <a:endParaRPr lang="fr-FR" sz="4400" b="1" dirty="0" smtClean="0">
                        <a:solidFill>
                          <a:schemeClr val="accent2"/>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baseline="0" dirty="0" smtClean="0">
                          <a:solidFill>
                            <a:srgbClr val="0070C0"/>
                          </a:solidFill>
                        </a:rPr>
                        <a:t>5</a:t>
                      </a:r>
                      <a:endParaRPr lang="fr-FR" sz="4400" b="1" dirty="0" smtClean="0">
                        <a:solidFill>
                          <a:srgbClr val="0070C0"/>
                        </a:solidFill>
                      </a:endParaRPr>
                    </a:p>
                  </a:txBody>
                  <a:tcPr anchor="ctr"/>
                </a:tc>
                <a:tc>
                  <a:txBody>
                    <a:bodyPr/>
                    <a:lstStyle/>
                    <a:p>
                      <a:pPr algn="ctr"/>
                      <a:r>
                        <a:rPr lang="fr-FR" sz="4400" b="1" dirty="0" smtClean="0">
                          <a:solidFill>
                            <a:srgbClr val="0070C0"/>
                          </a:solidFill>
                        </a:rPr>
                        <a:t>2</a:t>
                      </a:r>
                      <a:endParaRPr lang="fr-FR" sz="4400" b="1" dirty="0">
                        <a:solidFill>
                          <a:schemeClr val="accent2"/>
                        </a:solidFill>
                      </a:endParaRPr>
                    </a:p>
                  </a:txBody>
                  <a:tcPr anchor="ctr"/>
                </a:tc>
                <a:tc>
                  <a:txBody>
                    <a:bodyPr/>
                    <a:lstStyle/>
                    <a:p>
                      <a:pPr algn="ctr"/>
                      <a:r>
                        <a:rPr lang="fr-FR" sz="4400" b="1" baseline="0" dirty="0" smtClean="0">
                          <a:solidFill>
                            <a:srgbClr val="0070C0"/>
                          </a:solidFill>
                        </a:rPr>
                        <a:t>3</a:t>
                      </a:r>
                      <a:endParaRPr lang="fr-FR" sz="4400" b="1" dirty="0">
                        <a:solidFill>
                          <a:srgbClr val="0070C0"/>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rgbClr val="0070C0"/>
                          </a:solidFill>
                        </a:rPr>
                        <a:t>5</a:t>
                      </a:r>
                      <a:endParaRPr lang="fr-FR" sz="4400" b="1" dirty="0" smtClean="0">
                        <a:solidFill>
                          <a:schemeClr val="accent2"/>
                        </a:solidFill>
                      </a:endParaRPr>
                    </a:p>
                  </a:txBody>
                  <a:tcPr anchor="ctr"/>
                </a:tc>
                <a:tc>
                  <a:txBody>
                    <a:bodyPr/>
                    <a:lstStyle/>
                    <a:p>
                      <a:pPr algn="ctr"/>
                      <a:r>
                        <a:rPr lang="fr-FR" sz="4400" b="1" dirty="0" smtClean="0">
                          <a:solidFill>
                            <a:srgbClr val="0070C0"/>
                          </a:solidFill>
                        </a:rPr>
                        <a:t>2</a:t>
                      </a:r>
                      <a:endParaRPr lang="fr-FR" sz="4400" b="1" dirty="0">
                        <a:solidFill>
                          <a:srgbClr val="0070C0"/>
                        </a:solidFill>
                      </a:endParaRPr>
                    </a:p>
                  </a:txBody>
                  <a:tcPr anchor="ctr"/>
                </a:tc>
                <a:tc>
                  <a:txBody>
                    <a:bodyPr/>
                    <a:lstStyle/>
                    <a:p>
                      <a:pPr algn="ctr"/>
                      <a:r>
                        <a:rPr lang="fr-FR" sz="4400" b="1" dirty="0" smtClean="0">
                          <a:solidFill>
                            <a:srgbClr val="0070C0"/>
                          </a:solidFill>
                        </a:rPr>
                        <a:t>1</a:t>
                      </a:r>
                      <a:endParaRPr lang="fr-FR" sz="4400" b="1" dirty="0">
                        <a:solidFill>
                          <a:srgbClr val="0070C0"/>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1</a:t>
                      </a: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422811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217663629"/>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4</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baseline="0" dirty="0" smtClean="0">
                          <a:solidFill>
                            <a:schemeClr val="tx1"/>
                          </a:solidFill>
                        </a:rPr>
                        <a:t>1</a:t>
                      </a:r>
                      <a:endParaRPr lang="fr-FR" sz="4400" b="1" dirty="0" smtClean="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baseline="0" dirty="0" smtClean="0">
                          <a:solidFill>
                            <a:schemeClr val="tx1"/>
                          </a:solidFill>
                        </a:rPr>
                        <a:t>3</a:t>
                      </a:r>
                      <a:endParaRPr lang="fr-FR" sz="4400" b="1" dirty="0" smtClean="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2</a:t>
                      </a:r>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baseline="0" dirty="0" smtClean="0">
                          <a:solidFill>
                            <a:schemeClr val="tx1"/>
                          </a:solidFill>
                        </a:rPr>
                        <a:t>1</a:t>
                      </a:r>
                      <a:endParaRPr lang="fr-FR" sz="4400" b="1" dirty="0" smtClean="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baseline="0" dirty="0" smtClean="0">
                          <a:solidFill>
                            <a:schemeClr val="tx1"/>
                          </a:solidFill>
                        </a:rPr>
                        <a:t>5</a:t>
                      </a:r>
                      <a:endParaRPr lang="fr-FR" sz="4400" b="1" dirty="0" smtClean="0">
                        <a:solidFill>
                          <a:schemeClr val="tx1"/>
                        </a:solidFill>
                      </a:endParaRP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baseline="0"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5</a:t>
                      </a:r>
                    </a:p>
                  </a:txBody>
                  <a:tcPr anchor="ct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1</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tx1"/>
                          </a:solidFill>
                        </a:rPr>
                        <a:t>2</a:t>
                      </a:r>
                      <a:endParaRPr lang="fr-FR" sz="4400" b="1" dirty="0">
                        <a:solidFill>
                          <a:schemeClr val="tx1"/>
                        </a:solidFill>
                      </a:endParaRPr>
                    </a:p>
                  </a:txBody>
                  <a:tcPr anchor="ctr"/>
                </a:tc>
                <a:tc>
                  <a:txBody>
                    <a:bodyPr/>
                    <a:lstStyle/>
                    <a:p>
                      <a:pPr algn="ctr"/>
                      <a:r>
                        <a:rPr lang="fr-FR" sz="4400" b="1" dirty="0" smtClean="0">
                          <a:solidFill>
                            <a:schemeClr val="tx1"/>
                          </a:solidFill>
                        </a:rPr>
                        <a:t>3</a:t>
                      </a:r>
                      <a:endParaRPr lang="fr-FR" sz="4400" b="1" dirty="0">
                        <a:solidFill>
                          <a:schemeClr val="tx1"/>
                        </a:solidFill>
                      </a:endParaRPr>
                    </a:p>
                  </a:txBody>
                  <a:tcPr anchor="ctr"/>
                </a:tc>
                <a:tc>
                  <a:txBody>
                    <a:bodyPr/>
                    <a:lstStyle/>
                    <a:p>
                      <a:pPr algn="ctr"/>
                      <a:r>
                        <a:rPr lang="fr-FR" sz="4400" b="1" dirty="0" smtClean="0">
                          <a:solidFill>
                            <a:schemeClr val="tx1"/>
                          </a:solidFill>
                        </a:rPr>
                        <a:t>4</a:t>
                      </a:r>
                      <a:endParaRPr lang="fr-FR" sz="4400" b="1" dirty="0">
                        <a:solidFill>
                          <a:schemeClr val="tx1"/>
                        </a:solidFill>
                      </a:endParaRPr>
                    </a:p>
                  </a:txBody>
                  <a:tcPr anchor="ctr"/>
                </a:tc>
                <a:tc>
                  <a:txBody>
                    <a:bodyPr/>
                    <a:lstStyle/>
                    <a:p>
                      <a:pPr algn="ctr"/>
                      <a:r>
                        <a:rPr lang="fr-FR" sz="4400" b="1" dirty="0" smtClean="0">
                          <a:solidFill>
                            <a:schemeClr val="tx1"/>
                          </a:solidFill>
                        </a:rPr>
                        <a:t>5</a:t>
                      </a:r>
                      <a:endParaRPr lang="fr-FR" sz="4400" b="1"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400" b="1" dirty="0" smtClean="0">
                          <a:solidFill>
                            <a:schemeClr val="tx1"/>
                          </a:solidFill>
                        </a:rPr>
                        <a:t>1</a:t>
                      </a: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1174510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2286" y="609600"/>
            <a:ext cx="7071715" cy="1320800"/>
          </a:xfrm>
        </p:spPr>
        <p:txBody>
          <a:bodyPr>
            <a:normAutofit fontScale="90000"/>
          </a:bodyPr>
          <a:lstStyle/>
          <a:p>
            <a:r>
              <a:rPr lang="fr-FR" dirty="0" smtClean="0"/>
              <a:t>Quelles stratégies</a:t>
            </a:r>
            <a:r>
              <a:rPr lang="fr-FR" dirty="0" smtClean="0"/>
              <a:t>?</a:t>
            </a:r>
            <a:br>
              <a:rPr lang="fr-FR" dirty="0" smtClean="0"/>
            </a:br>
            <a:r>
              <a:rPr lang="fr-FR" dirty="0" smtClean="0"/>
              <a:t>Quel bénéfice pour l’apprenant? pour l’enseignant?</a:t>
            </a:r>
            <a:endParaRPr lang="fr-FR" dirty="0"/>
          </a:p>
        </p:txBody>
      </p:sp>
      <p:sp>
        <p:nvSpPr>
          <p:cNvPr id="3" name="Espace réservé du texte 2"/>
          <p:cNvSpPr>
            <a:spLocks noGrp="1"/>
          </p:cNvSpPr>
          <p:nvPr>
            <p:ph type="body" idx="1"/>
          </p:nvPr>
        </p:nvSpPr>
        <p:spPr/>
        <p:txBody>
          <a:bodyPr/>
          <a:lstStyle/>
          <a:p>
            <a:r>
              <a:rPr lang="fr-FR" b="1" dirty="0" smtClean="0"/>
              <a:t>Stratégies attendues</a:t>
            </a:r>
            <a:endParaRPr lang="fr-FR" b="1" dirty="0"/>
          </a:p>
        </p:txBody>
      </p:sp>
      <p:sp>
        <p:nvSpPr>
          <p:cNvPr id="4" name="Espace réservé du contenu 3"/>
          <p:cNvSpPr>
            <a:spLocks noGrp="1"/>
          </p:cNvSpPr>
          <p:nvPr>
            <p:ph sz="half" idx="2"/>
          </p:nvPr>
        </p:nvSpPr>
        <p:spPr/>
        <p:txBody>
          <a:bodyPr>
            <a:normAutofit lnSpcReduction="10000"/>
          </a:bodyPr>
          <a:lstStyle/>
          <a:p>
            <a:r>
              <a:rPr lang="fr-FR" dirty="0" smtClean="0"/>
              <a:t>Placer les grandes tours en premier</a:t>
            </a:r>
          </a:p>
          <a:p>
            <a:r>
              <a:rPr lang="fr-FR" dirty="0" smtClean="0"/>
              <a:t>Placer les tours dans les colonnes qui correspondent à un grand nombre de vues.</a:t>
            </a:r>
          </a:p>
          <a:p>
            <a:r>
              <a:rPr lang="fr-FR" dirty="0" smtClean="0"/>
              <a:t>Faire toutes les hypothèses dans la grille (à l’écrit), en tenant compte des tours déjà placées (</a:t>
            </a:r>
            <a:r>
              <a:rPr lang="fr-FR" b="1" u="sng" dirty="0" smtClean="0"/>
              <a:t>si</a:t>
            </a:r>
            <a:r>
              <a:rPr lang="fr-FR" b="1" dirty="0" smtClean="0"/>
              <a:t> </a:t>
            </a:r>
            <a:r>
              <a:rPr lang="fr-FR" dirty="0" smtClean="0"/>
              <a:t>dans cette ligne il y a… </a:t>
            </a:r>
            <a:r>
              <a:rPr lang="fr-FR" b="1" u="sng" dirty="0" smtClean="0"/>
              <a:t>alors</a:t>
            </a:r>
            <a:r>
              <a:rPr lang="fr-FR" b="1" dirty="0" smtClean="0"/>
              <a:t> , </a:t>
            </a:r>
            <a:r>
              <a:rPr lang="fr-FR" dirty="0" smtClean="0"/>
              <a:t>je peux écrire…)</a:t>
            </a:r>
          </a:p>
          <a:p>
            <a:r>
              <a:rPr lang="fr-FR" dirty="0" smtClean="0"/>
              <a:t>Vérifier une hypothèse après l’autre (si… alors…)</a:t>
            </a:r>
            <a:endParaRPr lang="fr-FR" dirty="0"/>
          </a:p>
        </p:txBody>
      </p:sp>
      <p:sp>
        <p:nvSpPr>
          <p:cNvPr id="5" name="Espace réservé du texte 4"/>
          <p:cNvSpPr>
            <a:spLocks noGrp="1"/>
          </p:cNvSpPr>
          <p:nvPr>
            <p:ph type="body" sz="quarter" idx="3"/>
          </p:nvPr>
        </p:nvSpPr>
        <p:spPr/>
        <p:txBody>
          <a:bodyPr/>
          <a:lstStyle/>
          <a:p>
            <a:r>
              <a:rPr lang="fr-FR" b="1" dirty="0" smtClean="0"/>
              <a:t>Stratégies observées</a:t>
            </a:r>
            <a:endParaRPr lang="fr-FR" b="1" dirty="0"/>
          </a:p>
        </p:txBody>
      </p:sp>
      <p:sp>
        <p:nvSpPr>
          <p:cNvPr id="6" name="Espace réservé du contenu 5"/>
          <p:cNvSpPr>
            <a:spLocks noGrp="1"/>
          </p:cNvSpPr>
          <p:nvPr>
            <p:ph sz="quarter" idx="4"/>
          </p:nvPr>
        </p:nvSpPr>
        <p:spPr/>
        <p:txBody>
          <a:bodyPr/>
          <a:lstStyle/>
          <a:p>
            <a:r>
              <a:rPr lang="fr-FR" dirty="0" smtClean="0"/>
              <a:t>Voir productions</a:t>
            </a:r>
            <a:endParaRPr lang="fr-FR" dirty="0"/>
          </a:p>
        </p:txBody>
      </p:sp>
      <p:pic>
        <p:nvPicPr>
          <p:cNvPr id="7" name="Picture 4" descr="Résultat de recherche d'images pour &quot;les gratte ciel cycle 2 je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027">
            <a:off x="580134" y="585627"/>
            <a:ext cx="1361739" cy="1021305"/>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259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Atout 1(conférence T. Dias)</a:t>
            </a:r>
            <a:endParaRPr lang="fr-FR" dirty="0"/>
          </a:p>
        </p:txBody>
      </p:sp>
      <p:sp>
        <p:nvSpPr>
          <p:cNvPr id="4" name="Espace réservé du texte 3"/>
          <p:cNvSpPr>
            <a:spLocks noGrp="1"/>
          </p:cNvSpPr>
          <p:nvPr>
            <p:ph type="body" sz="half" idx="2"/>
          </p:nvPr>
        </p:nvSpPr>
        <p:spPr/>
        <p:txBody>
          <a:bodyPr/>
          <a:lstStyle/>
          <a:p>
            <a:r>
              <a:rPr lang="fr-FR" dirty="0" smtClean="0"/>
              <a:t>Part d’inconnu dans l’activité</a:t>
            </a:r>
          </a:p>
          <a:p>
            <a:r>
              <a:rPr lang="fr-FR" dirty="0" smtClean="0"/>
              <a:t>Demande de l’anticipation</a:t>
            </a:r>
          </a:p>
          <a:p>
            <a:r>
              <a:rPr lang="fr-FR" dirty="0" smtClean="0"/>
              <a:t>Demande de décomposer la tâche pour la rendre accessible sans la dénaturer.</a:t>
            </a:r>
          </a:p>
          <a:p>
            <a:r>
              <a:rPr lang="fr-FR" dirty="0" smtClean="0"/>
              <a:t>Implique une résistance dans la tâche.</a:t>
            </a:r>
          </a:p>
          <a:p>
            <a:r>
              <a:rPr lang="fr-FR" dirty="0" smtClean="0"/>
              <a:t>Manipuler: intérêt et limites.</a:t>
            </a:r>
            <a:endParaRPr lang="fr-FR" dirty="0"/>
          </a:p>
        </p:txBody>
      </p:sp>
      <p:pic>
        <p:nvPicPr>
          <p:cNvPr id="5" name="Espace réservé du contenu 4" descr="Capture d’écran 2015-09-16 à 10.35.07.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893972" y="399245"/>
            <a:ext cx="4146997" cy="6053070"/>
          </a:xfrm>
          <a:prstGeom prst="rect">
            <a:avLst/>
          </a:prstGeom>
        </p:spPr>
      </p:pic>
      <p:pic>
        <p:nvPicPr>
          <p:cNvPr id="6" name="Picture 4" descr="Résultat de recherche d'images pour &quot;les gratte ciel cycle 2 jeu&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4027">
            <a:off x="580134" y="585627"/>
            <a:ext cx="1361739" cy="1021305"/>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53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Atout 2(conférence T. Dias)</a:t>
            </a:r>
            <a:endParaRPr lang="fr-FR" dirty="0"/>
          </a:p>
        </p:txBody>
      </p:sp>
      <p:sp>
        <p:nvSpPr>
          <p:cNvPr id="4" name="Espace réservé du texte 3"/>
          <p:cNvSpPr>
            <a:spLocks noGrp="1"/>
          </p:cNvSpPr>
          <p:nvPr>
            <p:ph type="body" sz="half" idx="2"/>
          </p:nvPr>
        </p:nvSpPr>
        <p:spPr/>
        <p:txBody>
          <a:bodyPr/>
          <a:lstStyle/>
          <a:p>
            <a:r>
              <a:rPr lang="fr-FR" dirty="0" smtClean="0"/>
              <a:t>Construction d’une compétence, d’une connaissance</a:t>
            </a:r>
          </a:p>
          <a:p>
            <a:r>
              <a:rPr lang="fr-FR" dirty="0" smtClean="0"/>
              <a:t>Part d’inconnu dans les productions et les stratégies</a:t>
            </a:r>
          </a:p>
          <a:p>
            <a:endParaRPr lang="fr-FR" dirty="0"/>
          </a:p>
        </p:txBody>
      </p:sp>
      <p:pic>
        <p:nvPicPr>
          <p:cNvPr id="6" name="Picture 4" descr="Résultat de recherche d'images pour &quot;les gratte ciel cycle 2 je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027">
            <a:off x="580134" y="585627"/>
            <a:ext cx="1361739" cy="1021305"/>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7" name="Image 6" descr="atout2.jpg"/>
          <p:cNvPicPr/>
          <p:nvPr/>
        </p:nvPicPr>
        <p:blipFill>
          <a:blip r:embed="rId3">
            <a:extLst>
              <a:ext uri="{28A0092B-C50C-407E-A947-70E740481C1C}">
                <a14:useLocalDpi xmlns:a14="http://schemas.microsoft.com/office/drawing/2010/main" val="0"/>
              </a:ext>
            </a:extLst>
          </a:blip>
          <a:srcRect/>
          <a:stretch>
            <a:fillRect/>
          </a:stretch>
        </p:blipFill>
        <p:spPr bwMode="auto">
          <a:xfrm>
            <a:off x="4760461" y="399245"/>
            <a:ext cx="4146997" cy="605307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 xmlns:lc="http://schemas.openxmlformats.org/drawingml/2006/lockedCanvas" w="9525">
                <a:solidFill>
                  <a:srgbClr val="000000"/>
                </a:solidFill>
                <a:miter lim="800000"/>
                <a:headEnd/>
                <a:tailEnd/>
              </a14:hiddenLine>
            </a:ext>
          </a:extLst>
        </p:spPr>
      </p:pic>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3341245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Atout 3 (conférence T. Dias)</a:t>
            </a:r>
            <a:endParaRPr lang="fr-FR" dirty="0"/>
          </a:p>
        </p:txBody>
      </p:sp>
      <p:sp>
        <p:nvSpPr>
          <p:cNvPr id="4" name="Espace réservé du texte 3"/>
          <p:cNvSpPr>
            <a:spLocks noGrp="1"/>
          </p:cNvSpPr>
          <p:nvPr>
            <p:ph type="body" sz="half" idx="2"/>
          </p:nvPr>
        </p:nvSpPr>
        <p:spPr/>
        <p:txBody>
          <a:bodyPr/>
          <a:lstStyle/>
          <a:p>
            <a:endParaRPr lang="fr-FR" dirty="0"/>
          </a:p>
        </p:txBody>
      </p:sp>
      <p:pic>
        <p:nvPicPr>
          <p:cNvPr id="6" name="Picture 4" descr="Résultat de recherche d'images pour &quot;les gratte ciel cycle 2 je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027">
            <a:off x="580134" y="585627"/>
            <a:ext cx="1361739" cy="1021305"/>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7" name="Image 6" descr="atout3.jpg"/>
          <p:cNvPicPr/>
          <p:nvPr/>
        </p:nvPicPr>
        <p:blipFill>
          <a:blip r:embed="rId3">
            <a:extLst>
              <a:ext uri="{28A0092B-C50C-407E-A947-70E740481C1C}">
                <a14:useLocalDpi xmlns:a14="http://schemas.microsoft.com/office/drawing/2010/main" val="0"/>
              </a:ext>
            </a:extLst>
          </a:blip>
          <a:srcRect/>
          <a:stretch>
            <a:fillRect/>
          </a:stretch>
        </p:blipFill>
        <p:spPr bwMode="auto">
          <a:xfrm>
            <a:off x="4893971" y="498304"/>
            <a:ext cx="4146997" cy="595401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 xmlns:lc="http://schemas.openxmlformats.org/drawingml/2006/lockedCanvas" w="9525">
                <a:solidFill>
                  <a:srgbClr val="000000"/>
                </a:solidFill>
                <a:miter lim="800000"/>
                <a:headEnd/>
                <a:tailEnd/>
              </a14:hiddenLine>
            </a:ext>
          </a:extLst>
        </p:spPr>
      </p:pic>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1012134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7373" y="2756079"/>
            <a:ext cx="9311426" cy="2308324"/>
          </a:xfrm>
          <a:prstGeom prst="rect">
            <a:avLst/>
          </a:prstGeom>
          <a:noFill/>
        </p:spPr>
        <p:txBody>
          <a:bodyPr wrap="square" rtlCol="0">
            <a:spAutoFit/>
          </a:bodyPr>
          <a:lstStyle/>
          <a:p>
            <a:r>
              <a:rPr lang="fr-FR" sz="2400" dirty="0"/>
              <a:t>On veille aussi à proposer aux élèves des problèmes pour apprendre à chercher qui ne soient pas directement reliés à la notion en cours d'étude, qui ne comportent pas forcément une seule solution, qui ne se résolvent pas uniquement avec une ou plusieurs opérations mais par un raisonnement et des recherches par tâtonnements.</a:t>
            </a:r>
          </a:p>
        </p:txBody>
      </p:sp>
      <p:sp>
        <p:nvSpPr>
          <p:cNvPr id="3" name="ZoneTexte 2"/>
          <p:cNvSpPr txBox="1"/>
          <p:nvPr/>
        </p:nvSpPr>
        <p:spPr>
          <a:xfrm>
            <a:off x="5766100" y="36639"/>
            <a:ext cx="6172614" cy="923330"/>
          </a:xfrm>
          <a:prstGeom prst="rect">
            <a:avLst/>
          </a:prstGeom>
          <a:noFill/>
        </p:spPr>
        <p:txBody>
          <a:bodyPr wrap="square" rtlCol="0">
            <a:spAutoFit/>
          </a:bodyPr>
          <a:lstStyle/>
          <a:p>
            <a:r>
              <a:rPr lang="fr-FR" sz="5400" dirty="0" smtClean="0">
                <a:solidFill>
                  <a:schemeClr val="accent5">
                    <a:lumMod val="75000"/>
                  </a:schemeClr>
                </a:solidFill>
              </a:rPr>
              <a:t>Programmes 2015</a:t>
            </a:r>
            <a:endParaRPr lang="fr-FR" sz="5400" dirty="0">
              <a:solidFill>
                <a:schemeClr val="accent5">
                  <a:lumMod val="75000"/>
                </a:schemeClr>
              </a:solidFill>
            </a:endParaRPr>
          </a:p>
        </p:txBody>
      </p:sp>
      <p:pic>
        <p:nvPicPr>
          <p:cNvPr id="5" name="Picture 4" descr="Résultat de recherche d'images pour &quot;les gratte ciel cycle 2 je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027">
            <a:off x="580134" y="585627"/>
            <a:ext cx="1361739" cy="1021305"/>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590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766100" y="36639"/>
            <a:ext cx="6172614" cy="923330"/>
          </a:xfrm>
          <a:prstGeom prst="rect">
            <a:avLst/>
          </a:prstGeom>
          <a:noFill/>
        </p:spPr>
        <p:txBody>
          <a:bodyPr wrap="square" rtlCol="0">
            <a:spAutoFit/>
          </a:bodyPr>
          <a:lstStyle/>
          <a:p>
            <a:r>
              <a:rPr lang="fr-FR" sz="5400" dirty="0" smtClean="0">
                <a:solidFill>
                  <a:schemeClr val="accent5">
                    <a:lumMod val="75000"/>
                  </a:schemeClr>
                </a:solidFill>
              </a:rPr>
              <a:t>Programmes 2015</a:t>
            </a:r>
            <a:endParaRPr lang="fr-FR" sz="5400" dirty="0">
              <a:solidFill>
                <a:schemeClr val="accent5">
                  <a:lumMod val="75000"/>
                </a:schemeClr>
              </a:solidFill>
            </a:endParaRPr>
          </a:p>
        </p:txBody>
      </p:sp>
      <p:sp>
        <p:nvSpPr>
          <p:cNvPr id="2" name="ZoneTexte 1"/>
          <p:cNvSpPr txBox="1"/>
          <p:nvPr/>
        </p:nvSpPr>
        <p:spPr>
          <a:xfrm rot="371254">
            <a:off x="1714959" y="4552244"/>
            <a:ext cx="3721994" cy="2031325"/>
          </a:xfrm>
          <a:prstGeom prst="rect">
            <a:avLst/>
          </a:prstGeom>
          <a:noFill/>
          <a:ln w="28575">
            <a:solidFill>
              <a:schemeClr val="tx1"/>
            </a:solidFill>
            <a:prstDash val="sysDash"/>
          </a:ln>
        </p:spPr>
        <p:txBody>
          <a:bodyPr wrap="square" rtlCol="0">
            <a:spAutoFit/>
          </a:bodyPr>
          <a:lstStyle/>
          <a:p>
            <a:r>
              <a:rPr lang="fr-FR" b="1" dirty="0"/>
              <a:t>Raisonner</a:t>
            </a:r>
            <a:endParaRPr lang="fr-FR" dirty="0"/>
          </a:p>
          <a:p>
            <a:pPr marL="285750" indent="-285750">
              <a:buFont typeface="Arial" panose="020B0604020202020204" pitchFamily="34" charset="0"/>
              <a:buChar char="•"/>
            </a:pPr>
            <a:r>
              <a:rPr lang="fr-FR" dirty="0"/>
              <a:t>Résoudre des problèmes nécessitant l'organisation de données multiples ou la construction d'une démarche qui combine des étapes de raisonnement</a:t>
            </a:r>
            <a:r>
              <a:rPr lang="fr-FR" dirty="0" smtClean="0"/>
              <a:t>.</a:t>
            </a:r>
            <a:endParaRPr lang="fr-FR" dirty="0"/>
          </a:p>
        </p:txBody>
      </p:sp>
      <p:sp>
        <p:nvSpPr>
          <p:cNvPr id="3" name="ZoneTexte 2"/>
          <p:cNvSpPr txBox="1"/>
          <p:nvPr/>
        </p:nvSpPr>
        <p:spPr>
          <a:xfrm rot="366597">
            <a:off x="8982860" y="976944"/>
            <a:ext cx="3245476" cy="2031325"/>
          </a:xfrm>
          <a:prstGeom prst="rect">
            <a:avLst/>
          </a:prstGeom>
          <a:noFill/>
          <a:ln w="28575">
            <a:solidFill>
              <a:schemeClr val="tx1"/>
            </a:solidFill>
            <a:prstDash val="sysDash"/>
          </a:ln>
        </p:spPr>
        <p:txBody>
          <a:bodyPr wrap="square" rtlCol="0">
            <a:spAutoFit/>
          </a:bodyPr>
          <a:lstStyle/>
          <a:p>
            <a:r>
              <a:rPr lang="fr-FR" b="1" dirty="0" smtClean="0"/>
              <a:t>Communiquer</a:t>
            </a:r>
          </a:p>
          <a:p>
            <a:pPr marL="285750" indent="-285750">
              <a:buFont typeface="Arial" panose="020B0604020202020204" pitchFamily="34" charset="0"/>
              <a:buChar char="•"/>
            </a:pPr>
            <a:r>
              <a:rPr lang="fr-FR" dirty="0" smtClean="0"/>
              <a:t>Expliquer </a:t>
            </a:r>
            <a:r>
              <a:rPr lang="fr-FR" dirty="0"/>
              <a:t>sa démarche ou son raisonnement, comprendre les explications d'un autre et argumenter dans l'échange.</a:t>
            </a:r>
          </a:p>
        </p:txBody>
      </p:sp>
      <p:sp>
        <p:nvSpPr>
          <p:cNvPr id="4" name="ZoneTexte 3"/>
          <p:cNvSpPr txBox="1"/>
          <p:nvPr/>
        </p:nvSpPr>
        <p:spPr>
          <a:xfrm rot="917979">
            <a:off x="9105179" y="4552245"/>
            <a:ext cx="3168203" cy="2031325"/>
          </a:xfrm>
          <a:prstGeom prst="rect">
            <a:avLst/>
          </a:prstGeom>
          <a:noFill/>
          <a:ln w="28575">
            <a:solidFill>
              <a:schemeClr val="tx1"/>
            </a:solidFill>
            <a:prstDash val="sysDash"/>
          </a:ln>
        </p:spPr>
        <p:txBody>
          <a:bodyPr wrap="square" rtlCol="0">
            <a:spAutoFit/>
          </a:bodyPr>
          <a:lstStyle/>
          <a:p>
            <a:r>
              <a:rPr lang="fr-FR" b="1" dirty="0"/>
              <a:t>Modéliser</a:t>
            </a:r>
            <a:endParaRPr lang="fr-FR" dirty="0"/>
          </a:p>
          <a:p>
            <a:pPr marL="285750" indent="-285750">
              <a:buFont typeface="Arial" panose="020B0604020202020204" pitchFamily="34" charset="0"/>
              <a:buChar char="•"/>
            </a:pPr>
            <a:r>
              <a:rPr lang="fr-FR" dirty="0" smtClean="0"/>
              <a:t>Utiliser les mathématiques pour résoudre quelques problèmes issus de situations de la vie quotidienne</a:t>
            </a:r>
            <a:endParaRPr lang="fr-FR" dirty="0"/>
          </a:p>
        </p:txBody>
      </p:sp>
      <p:sp>
        <p:nvSpPr>
          <p:cNvPr id="5" name="ZoneTexte 4"/>
          <p:cNvSpPr txBox="1"/>
          <p:nvPr/>
        </p:nvSpPr>
        <p:spPr>
          <a:xfrm rot="21184373">
            <a:off x="128788" y="115909"/>
            <a:ext cx="5203065" cy="3693319"/>
          </a:xfrm>
          <a:prstGeom prst="rect">
            <a:avLst/>
          </a:prstGeom>
          <a:noFill/>
          <a:ln w="28575">
            <a:solidFill>
              <a:schemeClr val="tx1"/>
            </a:solidFill>
            <a:prstDash val="sysDash"/>
          </a:ln>
        </p:spPr>
        <p:txBody>
          <a:bodyPr wrap="square" rtlCol="0">
            <a:spAutoFit/>
          </a:bodyPr>
          <a:lstStyle/>
          <a:p>
            <a:r>
              <a:rPr lang="fr-FR" b="1" dirty="0"/>
              <a:t>Chercher</a:t>
            </a:r>
            <a:endParaRPr lang="fr-FR" dirty="0"/>
          </a:p>
          <a:p>
            <a:pPr marL="285750" indent="-285750">
              <a:buFont typeface="Arial" panose="020B0604020202020204" pitchFamily="34" charset="0"/>
              <a:buChar char="•"/>
            </a:pPr>
            <a:r>
              <a:rPr lang="fr-FR" dirty="0"/>
              <a:t>Prélever et organiser les informations nécessaires à la résolution de problèmes à partir de supports variés: textes, tableaux, diagrammes, graphiques, dessins, schémas, etc.</a:t>
            </a:r>
          </a:p>
          <a:p>
            <a:pPr marL="285750" indent="-285750">
              <a:buFont typeface="Arial" panose="020B0604020202020204" pitchFamily="34" charset="0"/>
              <a:buChar char="•"/>
            </a:pPr>
            <a:r>
              <a:rPr lang="fr-FR" dirty="0"/>
              <a:t>S'engager dans une démarche, observer, questionner, manipuler, expérimenter, émettre des hypothèses, en mobilisant des outils ou des procédures mathématiques déjà rencontrées, en élaborant un raisonnement adapté à une situation nouvelle.</a:t>
            </a:r>
          </a:p>
          <a:p>
            <a:pPr marL="285750" indent="-285750">
              <a:buFont typeface="Arial" panose="020B0604020202020204" pitchFamily="34" charset="0"/>
              <a:buChar char="•"/>
            </a:pPr>
            <a:r>
              <a:rPr lang="fr-FR" dirty="0"/>
              <a:t>Tester, essayer plusieurs pistes de résolution</a:t>
            </a:r>
            <a:r>
              <a:rPr lang="fr-FR" dirty="0" smtClean="0"/>
              <a:t>.</a:t>
            </a:r>
            <a:endParaRPr lang="fr-FR" dirty="0"/>
          </a:p>
        </p:txBody>
      </p:sp>
      <p:sp>
        <p:nvSpPr>
          <p:cNvPr id="6" name="AutoShape 2" descr="Résultat de recherche d'images pour &quot;les gratte ciel cycle 2 je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Résultat de recherche d'images pour &quot;les gratte ciel cycle 2 je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027">
            <a:off x="5951067" y="2666227"/>
            <a:ext cx="3048000" cy="2286001"/>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320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ésultat de recherche d'images pour &quot;sumok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4240">
            <a:off x="588570" y="424829"/>
            <a:ext cx="1037776" cy="9165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reflection blurRad="6350" stA="50000" endA="300" endPos="90000" dist="50800" dir="5400000" sy="-100000" algn="bl" rotWithShape="0"/>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idx="1"/>
          </p:nvPr>
        </p:nvSpPr>
        <p:spPr/>
        <p:txBody>
          <a:bodyPr/>
          <a:lstStyle/>
          <a:p>
            <a:r>
              <a:rPr lang="fr-FR" dirty="0" smtClean="0"/>
              <a:t>Vivre une situation </a:t>
            </a:r>
            <a:r>
              <a:rPr lang="fr-FR" dirty="0" smtClean="0"/>
              <a:t>se projeter dans une mise en activité</a:t>
            </a:r>
            <a:endParaRPr lang="fr-FR" dirty="0"/>
          </a:p>
        </p:txBody>
      </p:sp>
      <p:sp>
        <p:nvSpPr>
          <p:cNvPr id="2" name="Titre 1"/>
          <p:cNvSpPr>
            <a:spLocks noGrp="1"/>
          </p:cNvSpPr>
          <p:nvPr>
            <p:ph type="title"/>
          </p:nvPr>
        </p:nvSpPr>
        <p:spPr>
          <a:xfrm>
            <a:off x="2043271" y="506841"/>
            <a:ext cx="8596668" cy="1320800"/>
          </a:xfrm>
        </p:spPr>
        <p:txBody>
          <a:bodyPr/>
          <a:lstStyle/>
          <a:p>
            <a:r>
              <a:rPr lang="fr-FR" dirty="0" smtClean="0"/>
              <a:t>2. </a:t>
            </a:r>
            <a:r>
              <a:rPr lang="fr-FR" dirty="0" err="1" smtClean="0"/>
              <a:t>Sumoku</a:t>
            </a:r>
            <a:r>
              <a:rPr lang="fr-FR" dirty="0" smtClean="0"/>
              <a:t>: </a:t>
            </a:r>
            <a:r>
              <a:rPr lang="fr-FR" dirty="0" smtClean="0"/>
              <a:t>Plan et objectifs</a:t>
            </a:r>
            <a:endParaRPr lang="fr-FR" dirty="0"/>
          </a:p>
        </p:txBody>
      </p:sp>
      <p:sp>
        <p:nvSpPr>
          <p:cNvPr id="4" name="Espace réservé du contenu 3"/>
          <p:cNvSpPr>
            <a:spLocks noGrp="1"/>
          </p:cNvSpPr>
          <p:nvPr>
            <p:ph sz="half" idx="2"/>
          </p:nvPr>
        </p:nvSpPr>
        <p:spPr/>
        <p:txBody>
          <a:bodyPr>
            <a:normAutofit/>
          </a:bodyPr>
          <a:lstStyle/>
          <a:p>
            <a:r>
              <a:rPr lang="fr-FR" dirty="0" smtClean="0"/>
              <a:t>But </a:t>
            </a:r>
            <a:r>
              <a:rPr lang="fr-FR" dirty="0" smtClean="0"/>
              <a:t>du jeu et règles. 1</a:t>
            </a:r>
            <a:r>
              <a:rPr lang="fr-FR" baseline="30000" dirty="0" smtClean="0"/>
              <a:t>ère</a:t>
            </a:r>
            <a:r>
              <a:rPr lang="fr-FR" dirty="0" smtClean="0"/>
              <a:t> mise en situation: Familiarisation avec le jeu.</a:t>
            </a:r>
          </a:p>
          <a:p>
            <a:r>
              <a:rPr lang="fr-FR" dirty="0" smtClean="0"/>
              <a:t>Anticiper sur les stratégies possible, les difficultés, les aides à envisager.</a:t>
            </a:r>
          </a:p>
          <a:p>
            <a:r>
              <a:rPr lang="fr-FR" dirty="0" smtClean="0"/>
              <a:t>Proposer une séquence, une/des séances, des pistes d’exploitation en lien avec les 3 atouts.</a:t>
            </a:r>
            <a:endParaRPr lang="fr-FR" dirty="0" smtClean="0"/>
          </a:p>
        </p:txBody>
      </p:sp>
      <p:sp>
        <p:nvSpPr>
          <p:cNvPr id="5" name="Espace réservé du texte 4"/>
          <p:cNvSpPr>
            <a:spLocks noGrp="1"/>
          </p:cNvSpPr>
          <p:nvPr>
            <p:ph type="body" sz="quarter" idx="3"/>
          </p:nvPr>
        </p:nvSpPr>
        <p:spPr/>
        <p:txBody>
          <a:bodyPr/>
          <a:lstStyle/>
          <a:p>
            <a:r>
              <a:rPr lang="fr-FR" dirty="0" smtClean="0"/>
              <a:t>Objectifs</a:t>
            </a:r>
            <a:endParaRPr lang="fr-FR" dirty="0"/>
          </a:p>
        </p:txBody>
      </p:sp>
      <p:sp>
        <p:nvSpPr>
          <p:cNvPr id="6" name="Espace réservé du contenu 5"/>
          <p:cNvSpPr>
            <a:spLocks noGrp="1"/>
          </p:cNvSpPr>
          <p:nvPr>
            <p:ph sz="quarter" idx="4"/>
          </p:nvPr>
        </p:nvSpPr>
        <p:spPr/>
        <p:txBody>
          <a:bodyPr>
            <a:normAutofit fontScale="92500" lnSpcReduction="20000"/>
          </a:bodyPr>
          <a:lstStyle/>
          <a:p>
            <a:r>
              <a:rPr lang="fr-FR" dirty="0" smtClean="0"/>
              <a:t>Connaître le jeu.</a:t>
            </a:r>
          </a:p>
          <a:p>
            <a:r>
              <a:rPr lang="fr-FR" dirty="0" smtClean="0"/>
              <a:t>Connaître les stratégies de jeu pour une résolution efficace.</a:t>
            </a:r>
          </a:p>
          <a:p>
            <a:r>
              <a:rPr lang="fr-FR" dirty="0" smtClean="0"/>
              <a:t>Evoquer les objectifs d’apprentissage.</a:t>
            </a:r>
          </a:p>
          <a:p>
            <a:r>
              <a:rPr lang="fr-FR" dirty="0" smtClean="0"/>
              <a:t>Anticiper sur les difficultés et envisager des pistes de différenciation avec leurs avantages et leurs limites</a:t>
            </a:r>
            <a:r>
              <a:rPr lang="fr-FR" dirty="0" smtClean="0"/>
              <a:t>.</a:t>
            </a:r>
          </a:p>
          <a:p>
            <a:r>
              <a:rPr lang="fr-FR" dirty="0" smtClean="0"/>
              <a:t>Faire le lien avec les atouts dans la démarche exposée par T </a:t>
            </a:r>
            <a:r>
              <a:rPr lang="fr-FR" dirty="0" err="1" smtClean="0"/>
              <a:t>Dias+les</a:t>
            </a:r>
            <a:r>
              <a:rPr lang="fr-FR" dirty="0" smtClean="0"/>
              <a:t> programmes</a:t>
            </a:r>
            <a:endParaRPr lang="fr-FR" dirty="0" smtClean="0"/>
          </a:p>
          <a:p>
            <a:endParaRPr lang="fr-FR" dirty="0" smtClean="0"/>
          </a:p>
        </p:txBody>
      </p:sp>
    </p:spTree>
    <p:extLst>
      <p:ext uri="{BB962C8B-B14F-4D97-AF65-F5344CB8AC3E}">
        <p14:creationId xmlns:p14="http://schemas.microsoft.com/office/powerpoint/2010/main" val="3335201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ésultat de recherche d'images pour &quot;sumok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80418">
            <a:off x="515781" y="629321"/>
            <a:ext cx="42386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3"/>
          <a:srcRect l="6149" t="21093" r="67387" b="12890"/>
          <a:stretch/>
        </p:blipFill>
        <p:spPr>
          <a:xfrm rot="437637">
            <a:off x="5103733" y="2457451"/>
            <a:ext cx="4564841" cy="3201071"/>
          </a:xfrm>
          <a:prstGeom prst="rect">
            <a:avLst/>
          </a:prstGeom>
        </p:spPr>
      </p:pic>
      <p:sp>
        <p:nvSpPr>
          <p:cNvPr id="3" name="ZoneTexte 2"/>
          <p:cNvSpPr txBox="1"/>
          <p:nvPr/>
        </p:nvSpPr>
        <p:spPr>
          <a:xfrm rot="859326">
            <a:off x="8407004" y="5018347"/>
            <a:ext cx="1190729" cy="1015663"/>
          </a:xfrm>
          <a:prstGeom prst="rect">
            <a:avLst/>
          </a:prstGeom>
          <a:solidFill>
            <a:schemeClr val="bg1"/>
          </a:solidFill>
          <a:effectLst>
            <a:softEdge rad="127000"/>
          </a:effectLst>
        </p:spPr>
        <p:txBody>
          <a:bodyPr wrap="square" rtlCol="0">
            <a:spAutoFit/>
          </a:bodyPr>
          <a:lstStyle/>
          <a:p>
            <a:pPr algn="ctr"/>
            <a:r>
              <a:rPr lang="fr-FR" sz="6000" dirty="0" smtClean="0">
                <a:solidFill>
                  <a:schemeClr val="accent5"/>
                </a:solidFill>
              </a:rPr>
              <a:t>x2</a:t>
            </a:r>
            <a:endParaRPr lang="fr-FR" sz="6000" dirty="0">
              <a:solidFill>
                <a:schemeClr val="accent5"/>
              </a:solidFill>
            </a:endParaRPr>
          </a:p>
        </p:txBody>
      </p:sp>
    </p:spTree>
    <p:extLst>
      <p:ext uri="{BB962C8B-B14F-4D97-AF65-F5344CB8AC3E}">
        <p14:creationId xmlns:p14="http://schemas.microsoft.com/office/powerpoint/2010/main" val="307084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98744" y="717452"/>
            <a:ext cx="2307101" cy="923330"/>
          </a:xfrm>
          <a:prstGeom prst="rect">
            <a:avLst/>
          </a:prstGeom>
          <a:noFill/>
          <a:ln w="12700">
            <a:solidFill>
              <a:schemeClr val="tx1"/>
            </a:solidFill>
          </a:ln>
        </p:spPr>
        <p:txBody>
          <a:bodyPr wrap="square" rtlCol="0">
            <a:spAutoFit/>
          </a:bodyPr>
          <a:lstStyle/>
          <a:p>
            <a:r>
              <a:rPr lang="fr-FR" dirty="0" smtClean="0"/>
              <a:t>Le jeu des gratte-ciel</a:t>
            </a:r>
          </a:p>
          <a:p>
            <a:r>
              <a:rPr lang="fr-FR" dirty="0" smtClean="0"/>
              <a:t>Grille 1</a:t>
            </a:r>
          </a:p>
          <a:p>
            <a:r>
              <a:rPr lang="fr-FR" dirty="0"/>
              <a:t>3</a:t>
            </a:r>
            <a:r>
              <a:rPr lang="fr-FR" dirty="0" smtClean="0"/>
              <a:t>x3</a:t>
            </a:r>
            <a:endParaRPr lang="fr-FR" dirty="0"/>
          </a:p>
        </p:txBody>
      </p:sp>
      <p:graphicFrame>
        <p:nvGraphicFramePr>
          <p:cNvPr id="4" name="Tableau 3"/>
          <p:cNvGraphicFramePr>
            <a:graphicFrameLocks noGrp="1"/>
          </p:cNvGraphicFramePr>
          <p:nvPr/>
        </p:nvGraphicFramePr>
        <p:xfrm>
          <a:off x="2032000" y="719666"/>
          <a:ext cx="5916245" cy="5751470"/>
        </p:xfrm>
        <a:graphic>
          <a:graphicData uri="http://schemas.openxmlformats.org/drawingml/2006/table">
            <a:tbl>
              <a:tblPr firstRow="1" bandRow="1">
                <a:tableStyleId>{5940675A-B579-460E-94D1-54222C63F5DA}</a:tableStyleId>
              </a:tblPr>
              <a:tblGrid>
                <a:gridCol w="1183249"/>
                <a:gridCol w="1183249"/>
                <a:gridCol w="1183249"/>
                <a:gridCol w="1183249"/>
                <a:gridCol w="1183249"/>
              </a:tblGrid>
              <a:tr h="1150294">
                <a:tc>
                  <a:txBody>
                    <a:bodyPr/>
                    <a:lstStyle/>
                    <a:p>
                      <a:pPr algn="ctr"/>
                      <a:endParaRPr lang="fr-FR" sz="3600" dirty="0"/>
                    </a:p>
                  </a:txBody>
                  <a:tcPr anchor="ctr"/>
                </a:tc>
                <a:tc>
                  <a:txBody>
                    <a:bodyPr/>
                    <a:lstStyle/>
                    <a:p>
                      <a:pPr algn="ctr"/>
                      <a:r>
                        <a:rPr lang="fr-FR" sz="3600" dirty="0" smtClean="0"/>
                        <a:t>2</a:t>
                      </a:r>
                      <a:endParaRPr lang="fr-FR" sz="3600" dirty="0"/>
                    </a:p>
                  </a:txBody>
                  <a:tcPr anchor="ctr">
                    <a:solidFill>
                      <a:schemeClr val="bg1">
                        <a:lumMod val="75000"/>
                      </a:schemeClr>
                    </a:solidFill>
                  </a:tcPr>
                </a:tc>
                <a:tc>
                  <a:txBody>
                    <a:bodyPr/>
                    <a:lstStyle/>
                    <a:p>
                      <a:pPr algn="ctr"/>
                      <a:r>
                        <a:rPr lang="fr-FR" sz="3600" dirty="0" smtClean="0"/>
                        <a:t>1</a:t>
                      </a:r>
                      <a:endParaRPr lang="fr-FR" sz="3600" dirty="0"/>
                    </a:p>
                  </a:txBody>
                  <a:tcPr anchor="ctr">
                    <a:solidFill>
                      <a:schemeClr val="bg1">
                        <a:lumMod val="75000"/>
                      </a:schemeClr>
                    </a:solidFill>
                  </a:tcPr>
                </a:tc>
                <a:tc>
                  <a:txBody>
                    <a:bodyPr/>
                    <a:lstStyle/>
                    <a:p>
                      <a:pPr algn="ctr"/>
                      <a:r>
                        <a:rPr lang="fr-FR" sz="3600" dirty="0" smtClean="0"/>
                        <a:t>2</a:t>
                      </a:r>
                      <a:endParaRPr lang="fr-FR" sz="3600" dirty="0"/>
                    </a:p>
                  </a:txBody>
                  <a:tcPr anchor="ctr">
                    <a:solidFill>
                      <a:schemeClr val="bg1">
                        <a:lumMod val="75000"/>
                      </a:schemeClr>
                    </a:solidFill>
                  </a:tcPr>
                </a:tc>
                <a:tc>
                  <a:txBody>
                    <a:bodyPr/>
                    <a:lstStyle/>
                    <a:p>
                      <a:pPr algn="ctr"/>
                      <a:endParaRPr lang="fr-FR" sz="3600" dirty="0"/>
                    </a:p>
                  </a:txBody>
                  <a:tcPr anchor="ctr"/>
                </a:tc>
              </a:tr>
              <a:tr h="1150294">
                <a:tc>
                  <a:txBody>
                    <a:bodyPr/>
                    <a:lstStyle/>
                    <a:p>
                      <a:pPr algn="ctr"/>
                      <a:r>
                        <a:rPr lang="fr-FR" sz="3600" dirty="0" smtClean="0"/>
                        <a:t>2</a:t>
                      </a:r>
                      <a:endParaRPr lang="fr-FR" sz="3600" dirty="0"/>
                    </a:p>
                  </a:txBody>
                  <a:tcPr vert="vert" anchor="ctr">
                    <a:solidFill>
                      <a:schemeClr val="bg1">
                        <a:lumMod val="75000"/>
                      </a:schemeClr>
                    </a:solidFill>
                  </a:tcPr>
                </a:tc>
                <a:tc>
                  <a:txBody>
                    <a:bodyPr/>
                    <a:lstStyle/>
                    <a:p>
                      <a:pPr algn="ctr"/>
                      <a:endParaRPr lang="fr-FR" sz="3600" dirty="0"/>
                    </a:p>
                  </a:txBody>
                  <a:tcPr anchor="ctr"/>
                </a:tc>
                <a:tc>
                  <a:txBody>
                    <a:bodyPr/>
                    <a:lstStyle/>
                    <a:p>
                      <a:pPr algn="ctr"/>
                      <a:endParaRPr lang="fr-FR" sz="3600" dirty="0"/>
                    </a:p>
                  </a:txBody>
                  <a:tcPr anchor="ctr"/>
                </a:tc>
                <a:tc>
                  <a:txBody>
                    <a:bodyPr/>
                    <a:lstStyle/>
                    <a:p>
                      <a:pPr algn="ctr"/>
                      <a:endParaRPr lang="fr-FR" sz="3600"/>
                    </a:p>
                  </a:txBody>
                  <a:tcPr anchor="ctr"/>
                </a:tc>
                <a:tc>
                  <a:txBody>
                    <a:bodyPr/>
                    <a:lstStyle/>
                    <a:p>
                      <a:pPr algn="ctr"/>
                      <a:r>
                        <a:rPr lang="fr-FR" sz="3600" dirty="0" smtClean="0"/>
                        <a:t>2</a:t>
                      </a:r>
                      <a:endParaRPr lang="fr-FR" sz="3600" dirty="0"/>
                    </a:p>
                  </a:txBody>
                  <a:tcPr vert="vert270" anchor="ctr">
                    <a:solidFill>
                      <a:schemeClr val="bg1">
                        <a:lumMod val="75000"/>
                      </a:schemeClr>
                    </a:solidFill>
                  </a:tcPr>
                </a:tc>
              </a:tr>
              <a:tr h="1150294">
                <a:tc>
                  <a:txBody>
                    <a:bodyPr/>
                    <a:lstStyle/>
                    <a:p>
                      <a:pPr algn="ctr"/>
                      <a:r>
                        <a:rPr lang="fr-FR" sz="3600" dirty="0" smtClean="0"/>
                        <a:t>1</a:t>
                      </a:r>
                      <a:endParaRPr lang="fr-FR" sz="3600" dirty="0"/>
                    </a:p>
                  </a:txBody>
                  <a:tcPr vert="vert" anchor="ctr">
                    <a:solidFill>
                      <a:schemeClr val="bg1">
                        <a:lumMod val="75000"/>
                      </a:schemeClr>
                    </a:solidFill>
                  </a:tcPr>
                </a:tc>
                <a:tc>
                  <a:txBody>
                    <a:bodyPr/>
                    <a:lstStyle/>
                    <a:p>
                      <a:pPr algn="ctr"/>
                      <a:endParaRPr lang="fr-FR" sz="3600"/>
                    </a:p>
                  </a:txBody>
                  <a:tcPr anchor="ctr"/>
                </a:tc>
                <a:tc>
                  <a:txBody>
                    <a:bodyPr/>
                    <a:lstStyle/>
                    <a:p>
                      <a:pPr algn="ctr"/>
                      <a:endParaRPr lang="fr-FR" sz="3600"/>
                    </a:p>
                  </a:txBody>
                  <a:tcPr anchor="ctr"/>
                </a:tc>
                <a:tc>
                  <a:txBody>
                    <a:bodyPr/>
                    <a:lstStyle/>
                    <a:p>
                      <a:pPr algn="ctr"/>
                      <a:endParaRPr lang="fr-FR" sz="3600" dirty="0"/>
                    </a:p>
                  </a:txBody>
                  <a:tcPr anchor="ctr"/>
                </a:tc>
                <a:tc>
                  <a:txBody>
                    <a:bodyPr/>
                    <a:lstStyle/>
                    <a:p>
                      <a:pPr algn="ctr"/>
                      <a:r>
                        <a:rPr lang="fr-FR" sz="3600" dirty="0" smtClean="0"/>
                        <a:t>3</a:t>
                      </a:r>
                      <a:endParaRPr lang="fr-FR" sz="3600" dirty="0"/>
                    </a:p>
                  </a:txBody>
                  <a:tcPr vert="vert270" anchor="ctr">
                    <a:solidFill>
                      <a:schemeClr val="bg1">
                        <a:lumMod val="75000"/>
                      </a:schemeClr>
                    </a:solidFill>
                  </a:tcPr>
                </a:tc>
              </a:tr>
              <a:tr h="1150294">
                <a:tc>
                  <a:txBody>
                    <a:bodyPr/>
                    <a:lstStyle/>
                    <a:p>
                      <a:pPr algn="ctr"/>
                      <a:r>
                        <a:rPr lang="fr-FR" sz="3600" dirty="0" smtClean="0"/>
                        <a:t>2</a:t>
                      </a:r>
                      <a:endParaRPr lang="fr-FR" sz="3600" dirty="0"/>
                    </a:p>
                  </a:txBody>
                  <a:tcPr vert="vert" anchor="ctr">
                    <a:solidFill>
                      <a:schemeClr val="bg1">
                        <a:lumMod val="75000"/>
                      </a:schemeClr>
                    </a:solidFill>
                  </a:tcPr>
                </a:tc>
                <a:tc>
                  <a:txBody>
                    <a:bodyPr/>
                    <a:lstStyle/>
                    <a:p>
                      <a:pPr algn="ctr"/>
                      <a:endParaRPr lang="fr-FR" sz="3600"/>
                    </a:p>
                  </a:txBody>
                  <a:tcPr anchor="ctr"/>
                </a:tc>
                <a:tc>
                  <a:txBody>
                    <a:bodyPr/>
                    <a:lstStyle/>
                    <a:p>
                      <a:pPr algn="ctr"/>
                      <a:endParaRPr lang="fr-FR" sz="3600"/>
                    </a:p>
                  </a:txBody>
                  <a:tcPr anchor="ctr"/>
                </a:tc>
                <a:tc>
                  <a:txBody>
                    <a:bodyPr/>
                    <a:lstStyle/>
                    <a:p>
                      <a:pPr algn="ctr"/>
                      <a:endParaRPr lang="fr-FR" sz="3600" dirty="0"/>
                    </a:p>
                  </a:txBody>
                  <a:tcPr anchor="ctr"/>
                </a:tc>
                <a:tc>
                  <a:txBody>
                    <a:bodyPr/>
                    <a:lstStyle/>
                    <a:p>
                      <a:pPr algn="ctr"/>
                      <a:r>
                        <a:rPr lang="fr-FR" sz="3600" dirty="0" smtClean="0"/>
                        <a:t>1</a:t>
                      </a:r>
                      <a:endParaRPr lang="fr-FR" sz="3600" dirty="0"/>
                    </a:p>
                  </a:txBody>
                  <a:tcPr vert="vert270" anchor="ctr">
                    <a:solidFill>
                      <a:schemeClr val="bg1">
                        <a:lumMod val="75000"/>
                      </a:schemeClr>
                    </a:solidFill>
                  </a:tcPr>
                </a:tc>
              </a:tr>
              <a:tr h="1150294">
                <a:tc>
                  <a:txBody>
                    <a:bodyPr/>
                    <a:lstStyle/>
                    <a:p>
                      <a:pPr algn="ctr"/>
                      <a:endParaRPr lang="fr-FR" sz="3600" dirty="0"/>
                    </a:p>
                  </a:txBody>
                  <a:tcPr anchor="ctr"/>
                </a:tc>
                <a:tc>
                  <a:txBody>
                    <a:bodyPr/>
                    <a:lstStyle/>
                    <a:p>
                      <a:pPr algn="ctr"/>
                      <a:r>
                        <a:rPr lang="fr-FR" sz="3600" dirty="0" smtClean="0"/>
                        <a:t>2</a:t>
                      </a:r>
                      <a:endParaRPr lang="fr-FR" sz="3600" dirty="0"/>
                    </a:p>
                  </a:txBody>
                  <a:tcPr anchor="ctr">
                    <a:solidFill>
                      <a:schemeClr val="bg1">
                        <a:lumMod val="75000"/>
                      </a:schemeClr>
                    </a:solidFill>
                  </a:tcPr>
                </a:tc>
                <a:tc>
                  <a:txBody>
                    <a:bodyPr/>
                    <a:lstStyle/>
                    <a:p>
                      <a:pPr algn="ctr"/>
                      <a:r>
                        <a:rPr lang="fr-FR" sz="3600" dirty="0" smtClean="0"/>
                        <a:t>3</a:t>
                      </a:r>
                      <a:endParaRPr lang="fr-FR" sz="3600" dirty="0"/>
                    </a:p>
                  </a:txBody>
                  <a:tcPr anchor="ctr">
                    <a:solidFill>
                      <a:schemeClr val="bg1">
                        <a:lumMod val="75000"/>
                      </a:schemeClr>
                    </a:solidFill>
                  </a:tcPr>
                </a:tc>
                <a:tc>
                  <a:txBody>
                    <a:bodyPr/>
                    <a:lstStyle/>
                    <a:p>
                      <a:pPr algn="ctr"/>
                      <a:r>
                        <a:rPr lang="fr-FR" sz="3600" dirty="0" smtClean="0"/>
                        <a:t>1</a:t>
                      </a:r>
                      <a:endParaRPr lang="fr-FR" sz="3600" dirty="0"/>
                    </a:p>
                  </a:txBody>
                  <a:tcPr anchor="ctr">
                    <a:solidFill>
                      <a:schemeClr val="bg1">
                        <a:lumMod val="75000"/>
                      </a:schemeClr>
                    </a:solidFill>
                  </a:tcPr>
                </a:tc>
                <a:tc>
                  <a:txBody>
                    <a:bodyPr/>
                    <a:lstStyle/>
                    <a:p>
                      <a:pPr algn="ctr"/>
                      <a:endParaRPr lang="fr-FR" sz="3600" dirty="0"/>
                    </a:p>
                  </a:txBody>
                  <a:tcPr anchor="ctr"/>
                </a:tc>
              </a:tr>
            </a:tbl>
          </a:graphicData>
        </a:graphic>
      </p:graphicFrame>
    </p:spTree>
    <p:extLst>
      <p:ext uri="{BB962C8B-B14F-4D97-AF65-F5344CB8AC3E}">
        <p14:creationId xmlns:p14="http://schemas.microsoft.com/office/powerpoint/2010/main" val="2612641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6057" y="696686"/>
            <a:ext cx="7881257" cy="4524315"/>
          </a:xfrm>
          <a:prstGeom prst="rect">
            <a:avLst/>
          </a:prstGeom>
          <a:noFill/>
        </p:spPr>
        <p:txBody>
          <a:bodyPr wrap="square" rtlCol="0">
            <a:spAutoFit/>
          </a:bodyPr>
          <a:lstStyle/>
          <a:p>
            <a:r>
              <a:rPr lang="fr-FR" sz="3200" b="1" u="sng" dirty="0" smtClean="0"/>
              <a:t>But</a:t>
            </a:r>
          </a:p>
          <a:p>
            <a:pPr marL="285750" indent="-285750">
              <a:buFont typeface="Arial" panose="020B0604020202020204" pitchFamily="34" charset="0"/>
              <a:buChar char="•"/>
            </a:pPr>
            <a:r>
              <a:rPr lang="fr-FR" sz="3200" dirty="0" smtClean="0"/>
              <a:t>Obtenir le plus de points possible</a:t>
            </a:r>
          </a:p>
          <a:p>
            <a:endParaRPr lang="fr-FR" sz="3200" dirty="0"/>
          </a:p>
          <a:p>
            <a:r>
              <a:rPr lang="fr-FR" sz="3200" b="1" u="sng" dirty="0" smtClean="0"/>
              <a:t>Règle</a:t>
            </a:r>
          </a:p>
          <a:p>
            <a:pPr marL="285750" indent="-285750">
              <a:buFont typeface="Arial" panose="020B0604020202020204" pitchFamily="34" charset="0"/>
              <a:buChar char="•"/>
            </a:pPr>
            <a:r>
              <a:rPr lang="fr-FR" sz="3200" dirty="0" smtClean="0"/>
              <a:t>Je pose les jetons de manière à former un combinaison dont la somme est un multiple du chiffre clef.</a:t>
            </a:r>
          </a:p>
          <a:p>
            <a:pPr marL="285750" indent="-285750">
              <a:buFont typeface="Arial" panose="020B0604020202020204" pitchFamily="34" charset="0"/>
              <a:buChar char="•"/>
            </a:pPr>
            <a:r>
              <a:rPr lang="fr-FR" sz="3200" dirty="0" smtClean="0"/>
              <a:t>Le chiffre clé est celui obtenu en lançant le dé.</a:t>
            </a:r>
            <a:endParaRPr lang="fr-FR" sz="3200" dirty="0"/>
          </a:p>
        </p:txBody>
      </p:sp>
    </p:spTree>
    <p:extLst>
      <p:ext uri="{BB962C8B-B14F-4D97-AF65-F5344CB8AC3E}">
        <p14:creationId xmlns:p14="http://schemas.microsoft.com/office/powerpoint/2010/main" val="1795914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ésultat de recherche d'images pour &quot;sumok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4240">
            <a:off x="588570" y="424829"/>
            <a:ext cx="1037776" cy="9165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reflection blurRad="6350" stA="50000" endA="300" endPos="90000" dist="50800" dir="5400000" sy="-100000" algn="bl" rotWithShape="0"/>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idx="1"/>
          </p:nvPr>
        </p:nvSpPr>
        <p:spPr/>
        <p:txBody>
          <a:bodyPr/>
          <a:lstStyle/>
          <a:p>
            <a:r>
              <a:rPr lang="fr-FR" dirty="0" smtClean="0"/>
              <a:t>Vivre une situation </a:t>
            </a:r>
            <a:r>
              <a:rPr lang="fr-FR" dirty="0" smtClean="0"/>
              <a:t>se projeter dans une mise en activité</a:t>
            </a:r>
            <a:endParaRPr lang="fr-FR" dirty="0"/>
          </a:p>
        </p:txBody>
      </p:sp>
      <p:sp>
        <p:nvSpPr>
          <p:cNvPr id="2" name="Titre 1"/>
          <p:cNvSpPr>
            <a:spLocks noGrp="1"/>
          </p:cNvSpPr>
          <p:nvPr>
            <p:ph type="title"/>
          </p:nvPr>
        </p:nvSpPr>
        <p:spPr>
          <a:xfrm>
            <a:off x="2043271" y="506841"/>
            <a:ext cx="8596668" cy="1320800"/>
          </a:xfrm>
        </p:spPr>
        <p:txBody>
          <a:bodyPr/>
          <a:lstStyle/>
          <a:p>
            <a:r>
              <a:rPr lang="fr-FR" dirty="0" smtClean="0"/>
              <a:t>2. Quarto: </a:t>
            </a:r>
            <a:r>
              <a:rPr lang="fr-FR" dirty="0" smtClean="0"/>
              <a:t>Plan et objectifs</a:t>
            </a:r>
            <a:endParaRPr lang="fr-FR" dirty="0"/>
          </a:p>
        </p:txBody>
      </p:sp>
      <p:sp>
        <p:nvSpPr>
          <p:cNvPr id="4" name="Espace réservé du contenu 3"/>
          <p:cNvSpPr>
            <a:spLocks noGrp="1"/>
          </p:cNvSpPr>
          <p:nvPr>
            <p:ph sz="half" idx="2"/>
          </p:nvPr>
        </p:nvSpPr>
        <p:spPr/>
        <p:txBody>
          <a:bodyPr>
            <a:normAutofit/>
          </a:bodyPr>
          <a:lstStyle/>
          <a:p>
            <a:r>
              <a:rPr lang="fr-FR" dirty="0" smtClean="0"/>
              <a:t>But </a:t>
            </a:r>
            <a:r>
              <a:rPr lang="fr-FR" dirty="0" smtClean="0"/>
              <a:t>du jeu et règles. 1</a:t>
            </a:r>
            <a:r>
              <a:rPr lang="fr-FR" baseline="30000" dirty="0" smtClean="0"/>
              <a:t>ère</a:t>
            </a:r>
            <a:r>
              <a:rPr lang="fr-FR" dirty="0" smtClean="0"/>
              <a:t> mise en situation: Familiarisation avec le jeu.</a:t>
            </a:r>
          </a:p>
          <a:p>
            <a:r>
              <a:rPr lang="fr-FR" dirty="0" smtClean="0"/>
              <a:t>Anticiper sur les stratégies possible, les difficultés, les aides à envisager.</a:t>
            </a:r>
          </a:p>
          <a:p>
            <a:r>
              <a:rPr lang="fr-FR" dirty="0" smtClean="0"/>
              <a:t>Proposer une séquence, une/des séances, des pistes d’exploitation en lien avec les 3 atouts.</a:t>
            </a:r>
            <a:endParaRPr lang="fr-FR" dirty="0" smtClean="0"/>
          </a:p>
        </p:txBody>
      </p:sp>
      <p:sp>
        <p:nvSpPr>
          <p:cNvPr id="5" name="Espace réservé du texte 4"/>
          <p:cNvSpPr>
            <a:spLocks noGrp="1"/>
          </p:cNvSpPr>
          <p:nvPr>
            <p:ph type="body" sz="quarter" idx="3"/>
          </p:nvPr>
        </p:nvSpPr>
        <p:spPr/>
        <p:txBody>
          <a:bodyPr/>
          <a:lstStyle/>
          <a:p>
            <a:r>
              <a:rPr lang="fr-FR" dirty="0" smtClean="0"/>
              <a:t>Objectifs</a:t>
            </a:r>
            <a:endParaRPr lang="fr-FR" dirty="0"/>
          </a:p>
        </p:txBody>
      </p:sp>
      <p:sp>
        <p:nvSpPr>
          <p:cNvPr id="6" name="Espace réservé du contenu 5"/>
          <p:cNvSpPr>
            <a:spLocks noGrp="1"/>
          </p:cNvSpPr>
          <p:nvPr>
            <p:ph sz="quarter" idx="4"/>
          </p:nvPr>
        </p:nvSpPr>
        <p:spPr/>
        <p:txBody>
          <a:bodyPr>
            <a:normAutofit fontScale="92500" lnSpcReduction="20000"/>
          </a:bodyPr>
          <a:lstStyle/>
          <a:p>
            <a:r>
              <a:rPr lang="fr-FR" dirty="0" smtClean="0"/>
              <a:t>Connaître le jeu.</a:t>
            </a:r>
          </a:p>
          <a:p>
            <a:r>
              <a:rPr lang="fr-FR" dirty="0" smtClean="0"/>
              <a:t>Connaître les stratégies de jeu pour une résolution efficace.</a:t>
            </a:r>
          </a:p>
          <a:p>
            <a:r>
              <a:rPr lang="fr-FR" dirty="0" smtClean="0"/>
              <a:t>Evoquer les objectifs d’apprentissage.</a:t>
            </a:r>
          </a:p>
          <a:p>
            <a:r>
              <a:rPr lang="fr-FR" dirty="0" smtClean="0"/>
              <a:t>Anticiper sur les difficultés et envisager des pistes de différenciation avec leurs avantages et leurs limites</a:t>
            </a:r>
            <a:r>
              <a:rPr lang="fr-FR" dirty="0" smtClean="0"/>
              <a:t>.</a:t>
            </a:r>
          </a:p>
          <a:p>
            <a:r>
              <a:rPr lang="fr-FR" dirty="0" smtClean="0"/>
              <a:t>Faire le lien avec les atouts dans la démarche exposée par T </a:t>
            </a:r>
            <a:r>
              <a:rPr lang="fr-FR" dirty="0" err="1" smtClean="0"/>
              <a:t>Dias+les</a:t>
            </a:r>
            <a:r>
              <a:rPr lang="fr-FR" dirty="0" smtClean="0"/>
              <a:t> programmes</a:t>
            </a:r>
            <a:endParaRPr lang="fr-FR" dirty="0" smtClean="0"/>
          </a:p>
          <a:p>
            <a:endParaRPr lang="fr-FR" dirty="0" smtClean="0"/>
          </a:p>
        </p:txBody>
      </p:sp>
    </p:spTree>
    <p:extLst>
      <p:ext uri="{BB962C8B-B14F-4D97-AF65-F5344CB8AC3E}">
        <p14:creationId xmlns:p14="http://schemas.microsoft.com/office/powerpoint/2010/main" val="826379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ésultat de recherche d'images pour &quot;quarto jeu boi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57666"/>
            <a:ext cx="8036128" cy="549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61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6057" y="696686"/>
            <a:ext cx="7881257" cy="3539430"/>
          </a:xfrm>
          <a:prstGeom prst="rect">
            <a:avLst/>
          </a:prstGeom>
          <a:noFill/>
        </p:spPr>
        <p:txBody>
          <a:bodyPr wrap="square" rtlCol="0">
            <a:spAutoFit/>
          </a:bodyPr>
          <a:lstStyle/>
          <a:p>
            <a:r>
              <a:rPr lang="fr-FR" sz="3200" b="1" u="sng" dirty="0" smtClean="0"/>
              <a:t>But</a:t>
            </a:r>
          </a:p>
          <a:p>
            <a:pPr marL="285750" indent="-285750">
              <a:buFont typeface="Arial" panose="020B0604020202020204" pitchFamily="34" charset="0"/>
              <a:buChar char="•"/>
            </a:pPr>
            <a:r>
              <a:rPr lang="fr-FR" sz="3200" dirty="0" smtClean="0"/>
              <a:t>Obtenir le plus de pions possible</a:t>
            </a:r>
          </a:p>
          <a:p>
            <a:endParaRPr lang="fr-FR" sz="3200" dirty="0"/>
          </a:p>
          <a:p>
            <a:r>
              <a:rPr lang="fr-FR" sz="3200" b="1" u="sng" dirty="0" smtClean="0"/>
              <a:t>Règle</a:t>
            </a:r>
          </a:p>
          <a:p>
            <a:pPr marL="285750" indent="-285750">
              <a:buFont typeface="Arial" panose="020B0604020202020204" pitchFamily="34" charset="0"/>
              <a:buChar char="•"/>
            </a:pPr>
            <a:r>
              <a:rPr lang="fr-FR" sz="3200" dirty="0" smtClean="0"/>
              <a:t>Aligner 4 pions avec le même caractère</a:t>
            </a:r>
          </a:p>
          <a:p>
            <a:pPr marL="285750" indent="-285750">
              <a:buFont typeface="Arial" panose="020B0604020202020204" pitchFamily="34" charset="0"/>
              <a:buChar char="•"/>
            </a:pPr>
            <a:r>
              <a:rPr lang="fr-FR" sz="3200" dirty="0" smtClean="0"/>
              <a:t>Donner à l’adversaire le pion qu’il va devoir poser</a:t>
            </a:r>
            <a:endParaRPr lang="fr-FR" sz="3200" dirty="0"/>
          </a:p>
        </p:txBody>
      </p:sp>
    </p:spTree>
    <p:extLst>
      <p:ext uri="{BB962C8B-B14F-4D97-AF65-F5344CB8AC3E}">
        <p14:creationId xmlns:p14="http://schemas.microsoft.com/office/powerpoint/2010/main" val="14445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41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ésultat de recherche d'images pour &quot;les gratte ciel cycle 2 je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027">
            <a:off x="580134" y="585627"/>
            <a:ext cx="1361739" cy="1021305"/>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588654" y="360608"/>
            <a:ext cx="7508383" cy="6124754"/>
          </a:xfrm>
          <a:prstGeom prst="rect">
            <a:avLst/>
          </a:prstGeom>
          <a:noFill/>
        </p:spPr>
        <p:txBody>
          <a:bodyPr wrap="square" rtlCol="0">
            <a:spAutoFit/>
          </a:bodyPr>
          <a:lstStyle/>
          <a:p>
            <a:r>
              <a:rPr lang="fr-FR" sz="2800" b="1" dirty="0" smtClean="0"/>
              <a:t>But du jeu</a:t>
            </a:r>
          </a:p>
          <a:p>
            <a:pPr marL="457200" indent="-457200">
              <a:buFont typeface="Arial" panose="020B0604020202020204" pitchFamily="34" charset="0"/>
              <a:buChar char="•"/>
            </a:pPr>
            <a:r>
              <a:rPr lang="fr-FR" sz="2800" dirty="0"/>
              <a:t>P</a:t>
            </a:r>
            <a:r>
              <a:rPr lang="fr-FR" sz="2800" dirty="0" smtClean="0"/>
              <a:t>lacer tous les immeubles à la bonne place.</a:t>
            </a:r>
          </a:p>
          <a:p>
            <a:endParaRPr lang="fr-FR" sz="2800" dirty="0"/>
          </a:p>
          <a:p>
            <a:r>
              <a:rPr lang="fr-FR" sz="2800" b="1" dirty="0" smtClean="0"/>
              <a:t>Règles ou principes du jeu</a:t>
            </a:r>
          </a:p>
          <a:p>
            <a:pPr marL="457200" indent="-457200">
              <a:buFont typeface="Arial" panose="020B0604020202020204" pitchFamily="34" charset="0"/>
              <a:buChar char="•"/>
            </a:pPr>
            <a:r>
              <a:rPr lang="fr-FR" sz="2800" dirty="0" smtClean="0"/>
              <a:t>La grille représente un pâté d’immeuble.</a:t>
            </a:r>
          </a:p>
          <a:p>
            <a:pPr marL="457200" indent="-457200">
              <a:buFont typeface="Arial" panose="020B0604020202020204" pitchFamily="34" charset="0"/>
              <a:buChar char="•"/>
            </a:pPr>
            <a:r>
              <a:rPr lang="fr-FR" sz="2800" dirty="0" smtClean="0"/>
              <a:t>Les immeubles d’une même rangée (ligne ou colonne) sont tous différents.</a:t>
            </a:r>
          </a:p>
          <a:p>
            <a:pPr marL="457200" indent="-457200">
              <a:buFont typeface="Arial" panose="020B0604020202020204" pitchFamily="34" charset="0"/>
              <a:buChar char="•"/>
            </a:pPr>
            <a:r>
              <a:rPr lang="fr-FR" sz="2800" dirty="0" smtClean="0"/>
              <a:t>A l’extérieur de la grille se trouvent des indices. Ils indiquent le nombre d’immeubles visibles sur la rangée correspondante par un observateur situé à cet endroit (sans tenir compte de problèmes de perspective).</a:t>
            </a:r>
          </a:p>
        </p:txBody>
      </p:sp>
    </p:spTree>
    <p:extLst>
      <p:ext uri="{BB962C8B-B14F-4D97-AF65-F5344CB8AC3E}">
        <p14:creationId xmlns:p14="http://schemas.microsoft.com/office/powerpoint/2010/main" val="453027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ésultat de recherche d'images pour &quot;les gratte ciel cycle 2 je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027">
            <a:off x="580134" y="585627"/>
            <a:ext cx="1361739" cy="1021305"/>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3"/>
          <a:srcRect l="2635" t="22656" r="64751" b="23437"/>
          <a:stretch/>
        </p:blipFill>
        <p:spPr>
          <a:xfrm>
            <a:off x="517373" y="2609274"/>
            <a:ext cx="8198002" cy="3809172"/>
          </a:xfrm>
          <a:prstGeom prst="rect">
            <a:avLst/>
          </a:prstGeom>
        </p:spPr>
      </p:pic>
    </p:spTree>
    <p:extLst>
      <p:ext uri="{BB962C8B-B14F-4D97-AF65-F5344CB8AC3E}">
        <p14:creationId xmlns:p14="http://schemas.microsoft.com/office/powerpoint/2010/main" val="3337388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61003" y="1944709"/>
            <a:ext cx="8500057" cy="4401205"/>
          </a:xfrm>
          <a:prstGeom prst="rect">
            <a:avLst/>
          </a:prstGeom>
          <a:noFill/>
        </p:spPr>
        <p:txBody>
          <a:bodyPr wrap="square" rtlCol="0">
            <a:spAutoFit/>
          </a:bodyPr>
          <a:lstStyle/>
          <a:p>
            <a:r>
              <a:rPr lang="fr-FR" sz="4000" dirty="0"/>
              <a:t>Sur un carré </a:t>
            </a:r>
            <a:r>
              <a:rPr lang="fr-FR" sz="4000" dirty="0" smtClean="0"/>
              <a:t>sont implantés des « gratte-ciel ». Chaque case est occupée par un immeuble de 1,2,ou3 étages. Dans chaque ligne ou chaque colonne se trouvent les quatre types d’immeubles? Chacun figurant une seule fois.</a:t>
            </a:r>
            <a:endParaRPr lang="fr-FR" sz="4000" dirty="0"/>
          </a:p>
        </p:txBody>
      </p:sp>
      <p:pic>
        <p:nvPicPr>
          <p:cNvPr id="3" name="Picture 4" descr="Résultat de recherche d'images pour &quot;les gratte ciel cycle 2 je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027">
            <a:off x="580134" y="585627"/>
            <a:ext cx="1361739" cy="1021305"/>
          </a:xfrm>
          <a:prstGeom prst="rect">
            <a:avLst/>
          </a:prstGeom>
          <a:noFill/>
          <a:ln w="19050">
            <a:solidFill>
              <a:schemeClr val="tx1"/>
            </a:solid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54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032000" y="719666"/>
          <a:ext cx="5553654" cy="5766444"/>
        </p:xfrm>
        <a:graphic>
          <a:graphicData uri="http://schemas.openxmlformats.org/drawingml/2006/table">
            <a:tbl>
              <a:tblPr firstRow="1" bandRow="1">
                <a:tableStyleId>{5940675A-B579-460E-94D1-54222C63F5DA}</a:tableStyleId>
              </a:tblPr>
              <a:tblGrid>
                <a:gridCol w="925609"/>
                <a:gridCol w="925609"/>
                <a:gridCol w="925609"/>
                <a:gridCol w="925609"/>
                <a:gridCol w="925609"/>
                <a:gridCol w="925609"/>
              </a:tblGrid>
              <a:tr h="961074">
                <a:tc>
                  <a:txBody>
                    <a:bodyPr/>
                    <a:lstStyle/>
                    <a:p>
                      <a:pPr lvl="0" algn="ctr"/>
                      <a:endParaRPr lang="fr-FR" sz="3600" dirty="0"/>
                    </a:p>
                  </a:txBody>
                  <a:tcPr anchor="ctr"/>
                </a:tc>
                <a:tc>
                  <a:txBody>
                    <a:bodyPr/>
                    <a:lstStyle/>
                    <a:p>
                      <a:pPr lvl="0" algn="ctr"/>
                      <a:r>
                        <a:rPr lang="fr-FR" sz="3600" dirty="0" smtClean="0"/>
                        <a:t>1</a:t>
                      </a:r>
                      <a:endParaRPr lang="fr-FR" sz="3600" dirty="0"/>
                    </a:p>
                  </a:txBody>
                  <a:tcPr anchor="ctr">
                    <a:solidFill>
                      <a:schemeClr val="bg1">
                        <a:lumMod val="75000"/>
                      </a:schemeClr>
                    </a:solidFill>
                  </a:tcPr>
                </a:tc>
                <a:tc>
                  <a:txBody>
                    <a:bodyPr/>
                    <a:lstStyle/>
                    <a:p>
                      <a:pPr lvl="0" algn="ctr"/>
                      <a:r>
                        <a:rPr lang="fr-FR" sz="3600" dirty="0" smtClean="0"/>
                        <a:t>3</a:t>
                      </a:r>
                      <a:endParaRPr lang="fr-FR" sz="3600" dirty="0"/>
                    </a:p>
                  </a:txBody>
                  <a:tcPr anchor="ctr">
                    <a:solidFill>
                      <a:schemeClr val="bg1">
                        <a:lumMod val="75000"/>
                      </a:schemeClr>
                    </a:solidFill>
                  </a:tcPr>
                </a:tc>
                <a:tc>
                  <a:txBody>
                    <a:bodyPr/>
                    <a:lstStyle/>
                    <a:p>
                      <a:pPr lvl="0" algn="ctr"/>
                      <a:r>
                        <a:rPr lang="fr-FR" sz="3600" dirty="0" smtClean="0"/>
                        <a:t>2</a:t>
                      </a:r>
                      <a:endParaRPr lang="fr-FR" sz="3600" dirty="0"/>
                    </a:p>
                  </a:txBody>
                  <a:tcPr anchor="ctr">
                    <a:solidFill>
                      <a:schemeClr val="bg1">
                        <a:lumMod val="75000"/>
                      </a:schemeClr>
                    </a:solidFill>
                  </a:tcPr>
                </a:tc>
                <a:tc>
                  <a:txBody>
                    <a:bodyPr/>
                    <a:lstStyle/>
                    <a:p>
                      <a:pPr lvl="0" algn="ctr"/>
                      <a:r>
                        <a:rPr lang="fr-FR" sz="3600" dirty="0" smtClean="0"/>
                        <a:t>2</a:t>
                      </a:r>
                      <a:endParaRPr lang="fr-FR" sz="3600" dirty="0"/>
                    </a:p>
                  </a:txBody>
                  <a:tcPr anchor="ctr">
                    <a:solidFill>
                      <a:schemeClr val="bg1">
                        <a:lumMod val="75000"/>
                      </a:schemeClr>
                    </a:solidFill>
                  </a:tcPr>
                </a:tc>
                <a:tc>
                  <a:txBody>
                    <a:bodyPr/>
                    <a:lstStyle/>
                    <a:p>
                      <a:pPr lvl="0" algn="ctr"/>
                      <a:endParaRPr lang="fr-FR" sz="3600" dirty="0"/>
                    </a:p>
                  </a:txBody>
                  <a:tcPr anchor="ctr"/>
                </a:tc>
              </a:tr>
              <a:tr h="961074">
                <a:tc>
                  <a:txBody>
                    <a:bodyPr/>
                    <a:lstStyle/>
                    <a:p>
                      <a:pPr lvl="0" algn="ctr"/>
                      <a:r>
                        <a:rPr lang="fr-FR" sz="3600" dirty="0" smtClean="0"/>
                        <a:t>1</a:t>
                      </a:r>
                      <a:endParaRPr lang="fr-FR" sz="3600" dirty="0"/>
                    </a:p>
                  </a:txBody>
                  <a:tcPr anchor="ctr">
                    <a:solidFill>
                      <a:schemeClr val="bg1">
                        <a:lumMod val="75000"/>
                      </a:schemeClr>
                    </a:solidFill>
                  </a:tcPr>
                </a:tc>
                <a:tc>
                  <a:txBody>
                    <a:bodyPr/>
                    <a:lstStyle/>
                    <a:p>
                      <a:pPr lvl="0" algn="ctr"/>
                      <a:endParaRPr lang="fr-FR" sz="3600" dirty="0"/>
                    </a:p>
                  </a:txBody>
                  <a:tcPr anchor="ctr"/>
                </a:tc>
                <a:tc>
                  <a:txBody>
                    <a:bodyPr/>
                    <a:lstStyle/>
                    <a:p>
                      <a:pPr lvl="0" algn="ctr"/>
                      <a:endParaRPr lang="fr-FR" sz="3600" dirty="0"/>
                    </a:p>
                  </a:txBody>
                  <a:tcPr anchor="ctr"/>
                </a:tc>
                <a:tc>
                  <a:txBody>
                    <a:bodyPr/>
                    <a:lstStyle/>
                    <a:p>
                      <a:pPr lvl="0" algn="ctr"/>
                      <a:endParaRPr lang="fr-FR" sz="3600" dirty="0"/>
                    </a:p>
                  </a:txBody>
                  <a:tcPr anchor="ctr"/>
                </a:tc>
                <a:tc>
                  <a:txBody>
                    <a:bodyPr/>
                    <a:lstStyle/>
                    <a:p>
                      <a:pPr lvl="0" algn="ctr"/>
                      <a:endParaRPr lang="fr-FR" sz="3600" dirty="0"/>
                    </a:p>
                  </a:txBody>
                  <a:tcPr anchor="ctr"/>
                </a:tc>
                <a:tc>
                  <a:txBody>
                    <a:bodyPr/>
                    <a:lstStyle/>
                    <a:p>
                      <a:pPr lvl="0" algn="ctr"/>
                      <a:r>
                        <a:rPr lang="fr-FR" sz="3600" dirty="0" smtClean="0"/>
                        <a:t>2</a:t>
                      </a:r>
                      <a:endParaRPr lang="fr-FR" sz="3600" dirty="0"/>
                    </a:p>
                  </a:txBody>
                  <a:tcPr anchor="ctr">
                    <a:solidFill>
                      <a:schemeClr val="bg1">
                        <a:lumMod val="75000"/>
                      </a:schemeClr>
                    </a:solidFill>
                  </a:tcPr>
                </a:tc>
              </a:tr>
              <a:tr h="961074">
                <a:tc>
                  <a:txBody>
                    <a:bodyPr/>
                    <a:lstStyle/>
                    <a:p>
                      <a:pPr lvl="0" algn="ctr"/>
                      <a:r>
                        <a:rPr lang="fr-FR" sz="3600" dirty="0" smtClean="0"/>
                        <a:t>3</a:t>
                      </a:r>
                      <a:endParaRPr lang="fr-FR" sz="3600" dirty="0"/>
                    </a:p>
                  </a:txBody>
                  <a:tcPr anchor="ctr">
                    <a:solidFill>
                      <a:schemeClr val="bg1">
                        <a:lumMod val="75000"/>
                      </a:schemeClr>
                    </a:solidFill>
                  </a:tcPr>
                </a:tc>
                <a:tc>
                  <a:txBody>
                    <a:bodyPr/>
                    <a:lstStyle/>
                    <a:p>
                      <a:pPr lvl="0" algn="ctr"/>
                      <a:endParaRPr lang="fr-FR" sz="3600" dirty="0"/>
                    </a:p>
                  </a:txBody>
                  <a:tcPr anchor="ctr"/>
                </a:tc>
                <a:tc>
                  <a:txBody>
                    <a:bodyPr/>
                    <a:lstStyle/>
                    <a:p>
                      <a:pPr lvl="0" algn="ctr"/>
                      <a:endParaRPr lang="fr-FR" sz="3600" dirty="0"/>
                    </a:p>
                  </a:txBody>
                  <a:tcPr anchor="ctr"/>
                </a:tc>
                <a:tc>
                  <a:txBody>
                    <a:bodyPr/>
                    <a:lstStyle/>
                    <a:p>
                      <a:pPr lvl="0" algn="ctr"/>
                      <a:endParaRPr lang="fr-FR" sz="3600" dirty="0"/>
                    </a:p>
                  </a:txBody>
                  <a:tcPr anchor="ctr"/>
                </a:tc>
                <a:tc>
                  <a:txBody>
                    <a:bodyPr/>
                    <a:lstStyle/>
                    <a:p>
                      <a:pPr lvl="0" algn="ctr"/>
                      <a:endParaRPr lang="fr-FR" sz="3600" dirty="0"/>
                    </a:p>
                  </a:txBody>
                  <a:tcPr anchor="ctr"/>
                </a:tc>
                <a:tc>
                  <a:txBody>
                    <a:bodyPr/>
                    <a:lstStyle/>
                    <a:p>
                      <a:pPr lvl="0" algn="ctr"/>
                      <a:r>
                        <a:rPr lang="fr-FR" sz="3600" dirty="0" smtClean="0"/>
                        <a:t>2</a:t>
                      </a:r>
                      <a:endParaRPr lang="fr-FR" sz="3600" dirty="0"/>
                    </a:p>
                  </a:txBody>
                  <a:tcPr anchor="ctr">
                    <a:solidFill>
                      <a:schemeClr val="bg1">
                        <a:lumMod val="75000"/>
                      </a:schemeClr>
                    </a:solidFill>
                  </a:tcPr>
                </a:tc>
              </a:tr>
              <a:tr h="961074">
                <a:tc>
                  <a:txBody>
                    <a:bodyPr/>
                    <a:lstStyle/>
                    <a:p>
                      <a:pPr lvl="0" algn="ctr"/>
                      <a:r>
                        <a:rPr lang="fr-FR" sz="3600" dirty="0" smtClean="0"/>
                        <a:t>2</a:t>
                      </a:r>
                      <a:endParaRPr lang="fr-FR" sz="3600" dirty="0"/>
                    </a:p>
                  </a:txBody>
                  <a:tcPr anchor="ctr">
                    <a:solidFill>
                      <a:schemeClr val="bg1">
                        <a:lumMod val="75000"/>
                      </a:schemeClr>
                    </a:solidFill>
                  </a:tcPr>
                </a:tc>
                <a:tc>
                  <a:txBody>
                    <a:bodyPr/>
                    <a:lstStyle/>
                    <a:p>
                      <a:pPr lvl="0" algn="ctr"/>
                      <a:endParaRPr lang="fr-FR" sz="3600"/>
                    </a:p>
                  </a:txBody>
                  <a:tcPr anchor="ctr"/>
                </a:tc>
                <a:tc>
                  <a:txBody>
                    <a:bodyPr/>
                    <a:lstStyle/>
                    <a:p>
                      <a:pPr lvl="0" algn="ctr"/>
                      <a:endParaRPr lang="fr-FR" sz="3600"/>
                    </a:p>
                  </a:txBody>
                  <a:tcPr anchor="ctr"/>
                </a:tc>
                <a:tc>
                  <a:txBody>
                    <a:bodyPr/>
                    <a:lstStyle/>
                    <a:p>
                      <a:pPr lvl="0" algn="ctr"/>
                      <a:endParaRPr lang="fr-FR" sz="3600" dirty="0"/>
                    </a:p>
                  </a:txBody>
                  <a:tcPr anchor="ctr"/>
                </a:tc>
                <a:tc>
                  <a:txBody>
                    <a:bodyPr/>
                    <a:lstStyle/>
                    <a:p>
                      <a:pPr lvl="0" algn="ctr"/>
                      <a:endParaRPr lang="fr-FR" sz="3600" dirty="0"/>
                    </a:p>
                  </a:txBody>
                  <a:tcPr anchor="ctr"/>
                </a:tc>
                <a:tc>
                  <a:txBody>
                    <a:bodyPr/>
                    <a:lstStyle/>
                    <a:p>
                      <a:pPr lvl="0" algn="ctr"/>
                      <a:r>
                        <a:rPr lang="fr-FR" sz="3600" dirty="0" smtClean="0"/>
                        <a:t>1</a:t>
                      </a:r>
                      <a:endParaRPr lang="fr-FR" sz="3600" dirty="0"/>
                    </a:p>
                  </a:txBody>
                  <a:tcPr anchor="ctr">
                    <a:solidFill>
                      <a:schemeClr val="bg1">
                        <a:lumMod val="75000"/>
                      </a:schemeClr>
                    </a:solidFill>
                  </a:tcPr>
                </a:tc>
              </a:tr>
              <a:tr h="961074">
                <a:tc>
                  <a:txBody>
                    <a:bodyPr/>
                    <a:lstStyle/>
                    <a:p>
                      <a:pPr lvl="0" algn="ctr"/>
                      <a:r>
                        <a:rPr lang="fr-FR" sz="3600" dirty="0" smtClean="0"/>
                        <a:t>2</a:t>
                      </a:r>
                      <a:endParaRPr lang="fr-FR" sz="3600" dirty="0"/>
                    </a:p>
                  </a:txBody>
                  <a:tcPr anchor="ctr">
                    <a:solidFill>
                      <a:schemeClr val="bg1">
                        <a:lumMod val="75000"/>
                      </a:schemeClr>
                    </a:solidFill>
                  </a:tcPr>
                </a:tc>
                <a:tc>
                  <a:txBody>
                    <a:bodyPr/>
                    <a:lstStyle/>
                    <a:p>
                      <a:pPr lvl="0" algn="ctr"/>
                      <a:endParaRPr lang="fr-FR" sz="3600" dirty="0"/>
                    </a:p>
                  </a:txBody>
                  <a:tcPr anchor="ctr"/>
                </a:tc>
                <a:tc>
                  <a:txBody>
                    <a:bodyPr/>
                    <a:lstStyle/>
                    <a:p>
                      <a:pPr lvl="0" algn="ctr"/>
                      <a:endParaRPr lang="fr-FR" sz="3600"/>
                    </a:p>
                  </a:txBody>
                  <a:tcPr anchor="ctr"/>
                </a:tc>
                <a:tc>
                  <a:txBody>
                    <a:bodyPr/>
                    <a:lstStyle/>
                    <a:p>
                      <a:pPr lvl="0" algn="ctr"/>
                      <a:endParaRPr lang="fr-FR" sz="3600"/>
                    </a:p>
                  </a:txBody>
                  <a:tcPr anchor="ctr"/>
                </a:tc>
                <a:tc>
                  <a:txBody>
                    <a:bodyPr/>
                    <a:lstStyle/>
                    <a:p>
                      <a:pPr lvl="0" algn="ctr"/>
                      <a:endParaRPr lang="fr-FR" sz="3600" dirty="0"/>
                    </a:p>
                  </a:txBody>
                  <a:tcPr anchor="ctr"/>
                </a:tc>
                <a:tc>
                  <a:txBody>
                    <a:bodyPr/>
                    <a:lstStyle/>
                    <a:p>
                      <a:pPr lvl="0" algn="ctr"/>
                      <a:r>
                        <a:rPr lang="fr-FR" sz="3600" dirty="0" smtClean="0"/>
                        <a:t>3</a:t>
                      </a:r>
                      <a:endParaRPr lang="fr-FR" sz="3600" dirty="0"/>
                    </a:p>
                  </a:txBody>
                  <a:tcPr anchor="ctr">
                    <a:solidFill>
                      <a:schemeClr val="bg1">
                        <a:lumMod val="75000"/>
                      </a:schemeClr>
                    </a:solidFill>
                  </a:tcPr>
                </a:tc>
              </a:tr>
              <a:tr h="961074">
                <a:tc>
                  <a:txBody>
                    <a:bodyPr/>
                    <a:lstStyle/>
                    <a:p>
                      <a:pPr lvl="0" algn="ctr"/>
                      <a:endParaRPr lang="fr-FR" sz="3600"/>
                    </a:p>
                  </a:txBody>
                  <a:tcPr anchor="ctr"/>
                </a:tc>
                <a:tc>
                  <a:txBody>
                    <a:bodyPr/>
                    <a:lstStyle/>
                    <a:p>
                      <a:pPr lvl="0" algn="ctr"/>
                      <a:r>
                        <a:rPr lang="fr-FR" sz="3600" dirty="0" smtClean="0"/>
                        <a:t>3</a:t>
                      </a:r>
                      <a:endParaRPr lang="fr-FR" sz="3600" dirty="0"/>
                    </a:p>
                  </a:txBody>
                  <a:tcPr anchor="ctr">
                    <a:solidFill>
                      <a:schemeClr val="bg1">
                        <a:lumMod val="75000"/>
                      </a:schemeClr>
                    </a:solidFill>
                  </a:tcPr>
                </a:tc>
                <a:tc>
                  <a:txBody>
                    <a:bodyPr/>
                    <a:lstStyle/>
                    <a:p>
                      <a:pPr lvl="0" algn="ctr"/>
                      <a:r>
                        <a:rPr lang="fr-FR" sz="3600" dirty="0" smtClean="0"/>
                        <a:t>1</a:t>
                      </a:r>
                      <a:endParaRPr lang="fr-FR" sz="3600" dirty="0"/>
                    </a:p>
                  </a:txBody>
                  <a:tcPr anchor="ctr">
                    <a:solidFill>
                      <a:schemeClr val="bg1">
                        <a:lumMod val="75000"/>
                      </a:schemeClr>
                    </a:solidFill>
                  </a:tcPr>
                </a:tc>
                <a:tc>
                  <a:txBody>
                    <a:bodyPr/>
                    <a:lstStyle/>
                    <a:p>
                      <a:pPr lvl="0" algn="ctr"/>
                      <a:r>
                        <a:rPr lang="fr-FR" sz="3600" dirty="0" smtClean="0"/>
                        <a:t>2</a:t>
                      </a:r>
                      <a:endParaRPr lang="fr-FR" sz="3600" dirty="0"/>
                    </a:p>
                  </a:txBody>
                  <a:tcPr anchor="ctr">
                    <a:solidFill>
                      <a:schemeClr val="bg1">
                        <a:lumMod val="75000"/>
                      </a:schemeClr>
                    </a:solidFill>
                  </a:tcPr>
                </a:tc>
                <a:tc>
                  <a:txBody>
                    <a:bodyPr/>
                    <a:lstStyle/>
                    <a:p>
                      <a:pPr lvl="0" algn="ctr"/>
                      <a:r>
                        <a:rPr lang="fr-FR" sz="3600" dirty="0" smtClean="0"/>
                        <a:t>2</a:t>
                      </a:r>
                      <a:endParaRPr lang="fr-FR" sz="3600" dirty="0"/>
                    </a:p>
                  </a:txBody>
                  <a:tcPr anchor="ctr">
                    <a:solidFill>
                      <a:schemeClr val="bg1">
                        <a:lumMod val="75000"/>
                      </a:schemeClr>
                    </a:solidFill>
                  </a:tcPr>
                </a:tc>
                <a:tc>
                  <a:txBody>
                    <a:bodyPr/>
                    <a:lstStyle/>
                    <a:p>
                      <a:pPr lvl="0" algn="ctr"/>
                      <a:endParaRPr lang="fr-FR" sz="3600" dirty="0"/>
                    </a:p>
                  </a:txBody>
                  <a:tcPr anchor="ctr"/>
                </a:tc>
              </a:tr>
            </a:tbl>
          </a:graphicData>
        </a:graphic>
      </p:graphicFrame>
      <p:sp>
        <p:nvSpPr>
          <p:cNvPr id="3" name="ZoneTexte 2"/>
          <p:cNvSpPr txBox="1"/>
          <p:nvPr/>
        </p:nvSpPr>
        <p:spPr>
          <a:xfrm>
            <a:off x="9298744" y="717452"/>
            <a:ext cx="2307101" cy="923330"/>
          </a:xfrm>
          <a:prstGeom prst="rect">
            <a:avLst/>
          </a:prstGeom>
          <a:noFill/>
          <a:ln w="12700">
            <a:solidFill>
              <a:schemeClr val="tx1"/>
            </a:solidFill>
          </a:ln>
        </p:spPr>
        <p:txBody>
          <a:bodyPr wrap="square" rtlCol="0">
            <a:spAutoFit/>
          </a:bodyPr>
          <a:lstStyle/>
          <a:p>
            <a:r>
              <a:rPr lang="fr-FR" dirty="0" smtClean="0"/>
              <a:t>Le jeu des gratte-ciel</a:t>
            </a:r>
          </a:p>
          <a:p>
            <a:r>
              <a:rPr lang="fr-FR" dirty="0" smtClean="0"/>
              <a:t>Grille 1</a:t>
            </a:r>
          </a:p>
          <a:p>
            <a:r>
              <a:rPr lang="fr-FR" dirty="0" smtClean="0"/>
              <a:t>4x4</a:t>
            </a:r>
            <a:endParaRPr lang="fr-FR" dirty="0"/>
          </a:p>
        </p:txBody>
      </p:sp>
    </p:spTree>
    <p:extLst>
      <p:ext uri="{BB962C8B-B14F-4D97-AF65-F5344CB8AC3E}">
        <p14:creationId xmlns:p14="http://schemas.microsoft.com/office/powerpoint/2010/main" val="381597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endParaRPr lang="fr-FR" dirty="0"/>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endParaRPr lang="fr-FR"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
        <p:nvSpPr>
          <p:cNvPr id="3" name="ZoneTexte 2"/>
          <p:cNvSpPr txBox="1"/>
          <p:nvPr/>
        </p:nvSpPr>
        <p:spPr>
          <a:xfrm>
            <a:off x="9298744" y="717452"/>
            <a:ext cx="2307101" cy="923330"/>
          </a:xfrm>
          <a:prstGeom prst="rect">
            <a:avLst/>
          </a:prstGeom>
          <a:noFill/>
          <a:ln w="12700">
            <a:solidFill>
              <a:schemeClr val="tx1"/>
            </a:solidFill>
          </a:ln>
        </p:spPr>
        <p:txBody>
          <a:bodyPr wrap="square" rtlCol="0">
            <a:spAutoFit/>
          </a:bodyPr>
          <a:lstStyle/>
          <a:p>
            <a:r>
              <a:rPr lang="fr-FR" dirty="0" smtClean="0"/>
              <a:t>Le jeu des gratte-ciel</a:t>
            </a:r>
          </a:p>
          <a:p>
            <a:r>
              <a:rPr lang="fr-FR" dirty="0" smtClean="0"/>
              <a:t>Grille 1</a:t>
            </a:r>
          </a:p>
          <a:p>
            <a:r>
              <a:rPr lang="fr-FR" dirty="0" smtClean="0"/>
              <a:t>5x5</a:t>
            </a:r>
            <a:endParaRPr lang="fr-FR" dirty="0"/>
          </a:p>
        </p:txBody>
      </p:sp>
    </p:spTree>
    <p:extLst>
      <p:ext uri="{BB962C8B-B14F-4D97-AF65-F5344CB8AC3E}">
        <p14:creationId xmlns:p14="http://schemas.microsoft.com/office/powerpoint/2010/main" val="3046900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87566080"/>
              </p:ext>
            </p:extLst>
          </p:nvPr>
        </p:nvGraphicFramePr>
        <p:xfrm>
          <a:off x="2032000" y="719663"/>
          <a:ext cx="5656686" cy="5346285"/>
        </p:xfrm>
        <a:graphic>
          <a:graphicData uri="http://schemas.openxmlformats.org/drawingml/2006/table">
            <a:tbl>
              <a:tblPr firstRow="1" bandRow="1">
                <a:tableStyleId>{5940675A-B579-460E-94D1-54222C63F5DA}</a:tableStyleId>
              </a:tblPr>
              <a:tblGrid>
                <a:gridCol w="808098"/>
                <a:gridCol w="808098"/>
                <a:gridCol w="808098"/>
                <a:gridCol w="808098"/>
                <a:gridCol w="808098"/>
                <a:gridCol w="808098"/>
                <a:gridCol w="808098"/>
              </a:tblGrid>
              <a:tr h="763755">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r>
              <a:tr h="763755">
                <a:tc>
                  <a:txBody>
                    <a:bodyPr/>
                    <a:lstStyle/>
                    <a:p>
                      <a:pPr algn="ctr"/>
                      <a:r>
                        <a:rPr lang="fr-FR" sz="4400" b="1" dirty="0" smtClean="0">
                          <a:solidFill>
                            <a:srgbClr val="FF0000"/>
                          </a:solidFill>
                        </a:rPr>
                        <a:t>5</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a:p>
                  </a:txBody>
                  <a:tcPr anchor="ctr"/>
                </a:tc>
                <a:tc>
                  <a:txBody>
                    <a:bodyPr/>
                    <a:lstStyle/>
                    <a:p>
                      <a:pPr algn="ctr"/>
                      <a:r>
                        <a:rPr lang="fr-FR" sz="4400" b="1" dirty="0" smtClean="0">
                          <a:solidFill>
                            <a:schemeClr val="accent2"/>
                          </a:solidFill>
                        </a:rPr>
                        <a:t>5</a:t>
                      </a:r>
                      <a:endParaRPr lang="fr-FR" sz="4400" b="1" dirty="0">
                        <a:solidFill>
                          <a:schemeClr val="accent2"/>
                        </a:solidFill>
                      </a:endParaRPr>
                    </a:p>
                  </a:txBody>
                  <a:tcPr anchor="ct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chemeClr val="accent2"/>
                          </a:solidFill>
                        </a:rPr>
                        <a:t>5</a:t>
                      </a:r>
                      <a:endParaRPr lang="fr-FR" sz="4400" b="1" dirty="0">
                        <a:solidFill>
                          <a:schemeClr val="accent2"/>
                        </a:solidFill>
                      </a:endParaRPr>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dirty="0"/>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r>
                        <a:rPr lang="fr-FR" sz="4400" b="1" dirty="0" smtClean="0">
                          <a:solidFill>
                            <a:srgbClr val="FF0000"/>
                          </a:solidFill>
                        </a:rPr>
                        <a:t>4</a:t>
                      </a:r>
                      <a:endParaRPr lang="fr-FR" sz="4400" b="1" dirty="0">
                        <a:solidFill>
                          <a:srgbClr val="FF0000"/>
                        </a:solidFill>
                      </a:endParaRPr>
                    </a:p>
                  </a:txBody>
                  <a:tcPr anchor="ctr">
                    <a:solidFill>
                      <a:schemeClr val="bg1">
                        <a:lumMod val="85000"/>
                      </a:schemeClr>
                    </a:solidFill>
                  </a:tcPr>
                </a:tc>
                <a:tc>
                  <a:txBody>
                    <a:bodyPr/>
                    <a:lstStyle/>
                    <a:p>
                      <a:pPr algn="ctr"/>
                      <a:endParaRPr lang="fr-FR" sz="4400" b="1"/>
                    </a:p>
                  </a:txBody>
                  <a:tcPr anchor="ctr"/>
                </a:tc>
                <a:tc>
                  <a:txBody>
                    <a:bodyPr/>
                    <a:lstStyle/>
                    <a:p>
                      <a:pPr algn="ctr"/>
                      <a:endParaRPr lang="fr-FR" sz="4400" b="1"/>
                    </a:p>
                  </a:txBody>
                  <a:tcPr anchor="ctr"/>
                </a:tc>
                <a:tc>
                  <a:txBody>
                    <a:bodyPr/>
                    <a:lstStyle/>
                    <a:p>
                      <a:pPr algn="ctr"/>
                      <a:endParaRPr lang="fr-FR" sz="4400" b="1" dirty="0"/>
                    </a:p>
                  </a:txBody>
                  <a:tcPr anchor="ctr"/>
                </a:tc>
                <a:tc>
                  <a:txBody>
                    <a:bodyPr/>
                    <a:lstStyle/>
                    <a:p>
                      <a:pPr algn="ctr"/>
                      <a:r>
                        <a:rPr lang="fr-FR" sz="4400" b="1" dirty="0" smtClean="0">
                          <a:solidFill>
                            <a:schemeClr val="accent2"/>
                          </a:solidFill>
                        </a:rPr>
                        <a:t>5</a:t>
                      </a:r>
                      <a:endParaRPr lang="fr-FR" sz="4400" b="1" dirty="0">
                        <a:solidFill>
                          <a:schemeClr val="accent2"/>
                        </a:solidFill>
                      </a:endParaRPr>
                    </a:p>
                  </a:txBody>
                  <a:tcPr anchor="ctr"/>
                </a:tc>
                <a:tc>
                  <a:txBody>
                    <a:bodyPr/>
                    <a:lstStyle/>
                    <a:p>
                      <a:pPr algn="ctr"/>
                      <a:endParaRPr lang="fr-FR" sz="4400" b="1" dirty="0"/>
                    </a:p>
                  </a:txBody>
                  <a:tcPr anchor="ct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r>
              <a:tr h="763755">
                <a:tc>
                  <a:txBody>
                    <a:bodyPr/>
                    <a:lstStyle/>
                    <a:p>
                      <a:pPr algn="ctr"/>
                      <a:endParaRPr lang="fr-FR" sz="4400" b="1"/>
                    </a:p>
                  </a:txBody>
                  <a:tcPr anchor="ct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2</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1</a:t>
                      </a:r>
                      <a:endParaRPr lang="fr-FR" sz="4400" b="1" dirty="0">
                        <a:solidFill>
                          <a:srgbClr val="FF0000"/>
                        </a:solidFill>
                      </a:endParaRPr>
                    </a:p>
                  </a:txBody>
                  <a:tcPr anchor="ctr">
                    <a:solidFill>
                      <a:schemeClr val="bg1">
                        <a:lumMod val="85000"/>
                      </a:schemeClr>
                    </a:solidFill>
                  </a:tcPr>
                </a:tc>
                <a:tc>
                  <a:txBody>
                    <a:bodyPr/>
                    <a:lstStyle/>
                    <a:p>
                      <a:pPr algn="ctr"/>
                      <a:r>
                        <a:rPr lang="fr-FR" sz="4400" b="1" dirty="0" smtClean="0">
                          <a:solidFill>
                            <a:srgbClr val="FF0000"/>
                          </a:solidFill>
                        </a:rPr>
                        <a:t>3</a:t>
                      </a:r>
                      <a:endParaRPr lang="fr-FR" sz="4400" b="1" dirty="0">
                        <a:solidFill>
                          <a:srgbClr val="FF0000"/>
                        </a:solidFill>
                      </a:endParaRPr>
                    </a:p>
                  </a:txBody>
                  <a:tcPr anchor="ctr">
                    <a:solidFill>
                      <a:schemeClr val="bg1">
                        <a:lumMod val="85000"/>
                      </a:schemeClr>
                    </a:solidFill>
                  </a:tcPr>
                </a:tc>
                <a:tc>
                  <a:txBody>
                    <a:bodyPr/>
                    <a:lstStyle/>
                    <a:p>
                      <a:pPr algn="ctr"/>
                      <a:endParaRPr lang="fr-FR" sz="4400" b="1" dirty="0"/>
                    </a:p>
                  </a:txBody>
                  <a:tcPr anchor="ctr"/>
                </a:tc>
              </a:tr>
            </a:tbl>
          </a:graphicData>
        </a:graphic>
      </p:graphicFrame>
    </p:spTree>
    <p:extLst>
      <p:ext uri="{BB962C8B-B14F-4D97-AF65-F5344CB8AC3E}">
        <p14:creationId xmlns:p14="http://schemas.microsoft.com/office/powerpoint/2010/main" val="1426378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611</TotalTime>
  <Words>1386</Words>
  <Application>Microsoft Office PowerPoint</Application>
  <PresentationFormat>Grand écran</PresentationFormat>
  <Paragraphs>598</Paragraphs>
  <Slides>34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34</vt:i4>
      </vt:variant>
    </vt:vector>
  </HeadingPairs>
  <TitlesOfParts>
    <vt:vector size="38" baseType="lpstr">
      <vt:lpstr>Arial</vt:lpstr>
      <vt:lpstr>Trebuchet MS</vt:lpstr>
      <vt:lpstr>Wingdings 3</vt:lpstr>
      <vt:lpstr>Facette</vt:lpstr>
      <vt:lpstr>Les Gratte-ciel</vt:lpstr>
      <vt:lpstr>1. Les gratte-ciel: Plan et objectifs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Quelles stratégies? Quel bénéfice pour l’apprenant? pour l’enseignant?</vt:lpstr>
      <vt:lpstr>Atout 1(conférence T. Dias)</vt:lpstr>
      <vt:lpstr>Atout 2(conférence T. Dias)</vt:lpstr>
      <vt:lpstr>Atout 3 (conférence T. Dias)</vt:lpstr>
      <vt:lpstr>Présentation PowerPoint</vt:lpstr>
      <vt:lpstr>Présentation PowerPoint</vt:lpstr>
      <vt:lpstr>2. Sumoku: Plan et objectifs</vt:lpstr>
      <vt:lpstr>Présentation PowerPoint</vt:lpstr>
      <vt:lpstr>Présentation PowerPoint</vt:lpstr>
      <vt:lpstr>2. Quarto: Plan et objectifs</vt:lpstr>
      <vt:lpstr>Présentation PowerPoint</vt:lpstr>
      <vt:lpstr>Présentation PowerPoint</vt:lpstr>
      <vt:lpstr>Présentation PowerPoint</vt:lpstr>
    </vt:vector>
  </TitlesOfParts>
  <Company>RECTORAT DE STRASBOURG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Gratte-ciel</dc:title>
  <dc:creator>Emmanuel Bianco</dc:creator>
  <cp:lastModifiedBy>Emmanuel Bianco</cp:lastModifiedBy>
  <cp:revision>24</cp:revision>
  <cp:lastPrinted>2018-02-02T13:43:01Z</cp:lastPrinted>
  <dcterms:created xsi:type="dcterms:W3CDTF">2018-01-30T07:46:58Z</dcterms:created>
  <dcterms:modified xsi:type="dcterms:W3CDTF">2018-02-02T14:24:35Z</dcterms:modified>
</cp:coreProperties>
</file>